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2"/>
    <p:sldMasterId id="2147483667" r:id="rId3"/>
  </p:sldMasterIdLst>
  <p:notesMasterIdLst>
    <p:notesMasterId r:id="rId17"/>
  </p:notesMasterIdLst>
  <p:handoutMasterIdLst>
    <p:handoutMasterId r:id="rId18"/>
  </p:handoutMasterIdLst>
  <p:sldIdLst>
    <p:sldId id="298" r:id="rId4"/>
    <p:sldId id="316" r:id="rId5"/>
    <p:sldId id="317" r:id="rId6"/>
    <p:sldId id="318" r:id="rId7"/>
    <p:sldId id="320" r:id="rId8"/>
    <p:sldId id="321" r:id="rId9"/>
    <p:sldId id="323" r:id="rId10"/>
    <p:sldId id="322" r:id="rId11"/>
    <p:sldId id="299" r:id="rId12"/>
    <p:sldId id="326" r:id="rId13"/>
    <p:sldId id="327" r:id="rId14"/>
    <p:sldId id="328" r:id="rId15"/>
    <p:sldId id="325" r:id="rId16"/>
  </p:sldIdLst>
  <p:sldSz cx="12192000" cy="6858000"/>
  <p:notesSz cx="6797675" cy="9874250"/>
  <p:embeddedFontLst>
    <p:embeddedFont>
      <p:font typeface="Arial Black" panose="020B0604020202020204" pitchFamily="34" charset="0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C3F"/>
    <a:srgbClr val="F8CCCF"/>
    <a:srgbClr val="F12440"/>
    <a:srgbClr val="333D47"/>
    <a:srgbClr val="00908F"/>
    <a:srgbClr val="333C46"/>
    <a:srgbClr val="046892"/>
    <a:srgbClr val="FAB321"/>
    <a:srgbClr val="EF7818"/>
    <a:srgbClr val="021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552" y="18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CDC22-DA98-46B7-8D54-B37C051D1C29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D7E89-E519-4189-A617-90CFE44E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4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F198A-4590-428E-8339-DB9E0786DFD7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A1C75-2733-410B-8392-E1EA3C2D8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3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6.emf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5.emf"/><Relationship Id="rId2" Type="http://schemas.openxmlformats.org/officeDocument/2006/relationships/tags" Target="../tags/tag14.xml"/><Relationship Id="rId1" Type="http://schemas.openxmlformats.org/officeDocument/2006/relationships/vmlDrawing" Target="../drawings/vmlDrawing2.vml"/><Relationship Id="rId6" Type="http://schemas.openxmlformats.org/officeDocument/2006/relationships/tags" Target="../tags/tag18.xml"/><Relationship Id="rId11" Type="http://schemas.openxmlformats.org/officeDocument/2006/relationships/image" Target="../media/image4.emf"/><Relationship Id="rId5" Type="http://schemas.openxmlformats.org/officeDocument/2006/relationships/tags" Target="../tags/tag17.xml"/><Relationship Id="rId15" Type="http://schemas.openxmlformats.org/officeDocument/2006/relationships/image" Target="../media/image8.png"/><Relationship Id="rId10" Type="http://schemas.openxmlformats.org/officeDocument/2006/relationships/oleObject" Target="../embeddings/oleObject2.bin"/><Relationship Id="rId4" Type="http://schemas.openxmlformats.org/officeDocument/2006/relationships/tags" Target="../tags/tag16.xml"/><Relationship Id="rId9" Type="http://schemas.openxmlformats.org/officeDocument/2006/relationships/slideMaster" Target="../slideMasters/slideMaster2.xml"/><Relationship Id="rId1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A5D02-1179-4C81-9C59-00C2E18BAC65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9A8B-7CBA-47E7-9EE3-546201113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1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A5D02-1179-4C81-9C59-00C2E18BAC65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9A8B-7CBA-47E7-9EE3-546201113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A5D02-1179-4C81-9C59-00C2E18BAC65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9A8B-7CBA-47E7-9EE3-546201113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03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2068-36FA-4BA6-9DE2-5205FAE0E5FA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09/12/63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56391-E4A7-4014-BEB0-B5F8A41E43C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25344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6" y="332656"/>
            <a:ext cx="2496277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 userDrawn="1"/>
        </p:nvSpPr>
        <p:spPr>
          <a:xfrm>
            <a:off x="0" y="4769768"/>
            <a:ext cx="12192000" cy="20882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54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800">
              <a:solidFill>
                <a:prstClr val="white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4581133"/>
            <a:ext cx="12192000" cy="2016223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</p:pic>
      <p:sp>
        <p:nvSpPr>
          <p:cNvPr id="8" name="Rectangle 7"/>
          <p:cNvSpPr/>
          <p:nvPr userDrawn="1"/>
        </p:nvSpPr>
        <p:spPr>
          <a:xfrm>
            <a:off x="0" y="2492896"/>
            <a:ext cx="12192000" cy="2664296"/>
          </a:xfrm>
          <a:prstGeom prst="rect">
            <a:avLst/>
          </a:prstGeom>
          <a:solidFill>
            <a:srgbClr val="FFFFFF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" y="-27384"/>
            <a:ext cx="12240683" cy="216024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03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2068-36FA-4BA6-9DE2-5205FAE0E5FA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09/12/63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56391-E4A7-4014-BEB0-B5F8A41E43C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25344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6" y="332656"/>
            <a:ext cx="2496277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 userDrawn="1"/>
        </p:nvSpPr>
        <p:spPr>
          <a:xfrm>
            <a:off x="0" y="4769768"/>
            <a:ext cx="12192000" cy="20882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54000"/>
                </a:schemeClr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800">
              <a:solidFill>
                <a:prstClr val="white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4581133"/>
            <a:ext cx="12192000" cy="2016223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</p:pic>
      <p:sp>
        <p:nvSpPr>
          <p:cNvPr id="8" name="Rectangle 7"/>
          <p:cNvSpPr/>
          <p:nvPr userDrawn="1"/>
        </p:nvSpPr>
        <p:spPr>
          <a:xfrm>
            <a:off x="0" y="2492896"/>
            <a:ext cx="12192000" cy="2664296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" y="-27384"/>
            <a:ext cx="12240683" cy="216024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680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" name="think-cell Slide" r:id="rId10" imgW="360" imgH="360" progId="">
                  <p:embed/>
                </p:oleObj>
              </mc:Choice>
              <mc:Fallback>
                <p:oleObj name="think-cell Slide" r:id="rId10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BottomBar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6428769"/>
            <a:ext cx="12192000" cy="430852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87" tIns="46644" rIns="93287" bIns="46644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th-TH" altLang="th-TH" sz="1632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McK 1. On-page tracker" hidden="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1986" y="27536"/>
            <a:ext cx="876843" cy="21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th-TH" sz="1428">
                <a:solidFill>
                  <a:srgbClr val="808080"/>
                </a:solidFill>
              </a:rPr>
              <a:t>TRACKER</a:t>
            </a:r>
          </a:p>
        </p:txBody>
      </p:sp>
      <p:sp>
        <p:nvSpPr>
          <p:cNvPr id="7" name="McK 3. Unit of measure" hidden="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1985" y="542616"/>
            <a:ext cx="11725485" cy="2562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32" dirty="0">
                <a:solidFill>
                  <a:srgbClr val="808080"/>
                </a:solidFill>
                <a:latin typeface="Arial"/>
              </a:rPr>
              <a:t>Unit of measure</a:t>
            </a:r>
          </a:p>
        </p:txBody>
      </p:sp>
      <p:grpSp>
        <p:nvGrpSpPr>
          <p:cNvPr id="8" name="McK Slide Elements" hidden="1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161985" y="6198759"/>
            <a:ext cx="11630454" cy="524796"/>
            <a:chOff x="75" y="3827"/>
            <a:chExt cx="5385" cy="324"/>
          </a:xfrm>
        </p:grpSpPr>
        <p:sp>
          <p:nvSpPr>
            <p:cNvPr id="9" name="McK 4. Footnote"/>
            <p:cNvSpPr txBox="1">
              <a:spLocks noChangeArrowheads="1"/>
            </p:cNvSpPr>
            <p:nvPr/>
          </p:nvSpPr>
          <p:spPr bwMode="auto">
            <a:xfrm>
              <a:off x="75" y="3827"/>
              <a:ext cx="5385" cy="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20" dirty="0">
                  <a:solidFill>
                    <a:srgbClr val="000000"/>
                  </a:solidFill>
                  <a:latin typeface="Arial"/>
                </a:rPr>
                <a:t>1 Footnote</a:t>
              </a:r>
            </a:p>
          </p:txBody>
        </p:sp>
        <p:sp>
          <p:nvSpPr>
            <p:cNvPr id="10" name="McK 5. Source"/>
            <p:cNvSpPr>
              <a:spLocks noChangeArrowheads="1"/>
            </p:cNvSpPr>
            <p:nvPr/>
          </p:nvSpPr>
          <p:spPr bwMode="auto">
            <a:xfrm>
              <a:off x="75" y="4052"/>
              <a:ext cx="4323" cy="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marL="608013" indent="-608013" defTabSz="893763">
                <a:tabLst>
                  <a:tab pos="611188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defTabSz="893763">
                <a:tabLst>
                  <a:tab pos="611188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defTabSz="893763">
                <a:tabLst>
                  <a:tab pos="611188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defTabSz="893763">
                <a:tabLst>
                  <a:tab pos="611188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defTabSz="893763">
                <a:tabLst>
                  <a:tab pos="611188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284413" indent="1588" defTabSz="8937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1188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741613" indent="1588" defTabSz="8937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1188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198813" indent="1588" defTabSz="8937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1188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656013" indent="1588" defTabSz="8937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1188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th-TH" sz="1020">
                  <a:solidFill>
                    <a:srgbClr val="000000"/>
                  </a:solidFill>
                </a:rPr>
                <a:t>SOURCE: Source</a:t>
              </a:r>
            </a:p>
          </p:txBody>
        </p:sp>
      </p:grpSp>
      <p:grpSp>
        <p:nvGrpSpPr>
          <p:cNvPr id="11" name="ACET" hidden="1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1976207" y="1137061"/>
            <a:ext cx="5801189" cy="531276"/>
            <a:chOff x="915" y="702"/>
            <a:chExt cx="2686" cy="328"/>
          </a:xfrm>
        </p:grpSpPr>
        <p:cxnSp>
          <p:nvCxnSpPr>
            <p:cNvPr id="12" name="AutoShape 249"/>
            <p:cNvCxnSpPr>
              <a:cxnSpLocks noChangeShapeType="1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AutoShape 250"/>
            <p:cNvSpPr>
              <a:spLocks noChangeArrowheads="1"/>
            </p:cNvSpPr>
            <p:nvPr/>
          </p:nvSpPr>
          <p:spPr bwMode="auto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th-TH" sz="1632" b="1">
                  <a:solidFill>
                    <a:srgbClr val="000000"/>
                  </a:solidFill>
                </a:rPr>
                <a:t>Title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th-TH" sz="1632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grpSp>
        <p:nvGrpSpPr>
          <p:cNvPr id="14" name="McK Title Elements"/>
          <p:cNvGrpSpPr>
            <a:grpSpLocks/>
          </p:cNvGrpSpPr>
          <p:nvPr/>
        </p:nvGrpSpPr>
        <p:grpSpPr bwMode="auto">
          <a:xfrm>
            <a:off x="1" y="1"/>
            <a:ext cx="12187680" cy="6859620"/>
            <a:chOff x="0" y="0"/>
            <a:chExt cx="5643" cy="4235"/>
          </a:xfrm>
        </p:grpSpPr>
        <p:sp>
          <p:nvSpPr>
            <p:cNvPr id="15" name="McK Document type" hidden="1"/>
            <p:cNvSpPr txBox="1">
              <a:spLocks noChangeArrowheads="1"/>
            </p:cNvSpPr>
            <p:nvPr/>
          </p:nvSpPr>
          <p:spPr bwMode="auto">
            <a:xfrm>
              <a:off x="1663" y="3104"/>
              <a:ext cx="3109" cy="13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dirty="0">
                  <a:solidFill>
                    <a:srgbClr val="000000"/>
                  </a:solidFill>
                  <a:latin typeface="Arial"/>
                </a:rPr>
                <a:t>Document type</a:t>
              </a:r>
            </a:p>
          </p:txBody>
        </p:sp>
        <p:sp>
          <p:nvSpPr>
            <p:cNvPr id="16" name="McK Date" hidden="1"/>
            <p:cNvSpPr txBox="1">
              <a:spLocks noChangeArrowheads="1"/>
            </p:cNvSpPr>
            <p:nvPr/>
          </p:nvSpPr>
          <p:spPr bwMode="auto">
            <a:xfrm>
              <a:off x="1663" y="3275"/>
              <a:ext cx="3109" cy="13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dirty="0">
                  <a:solidFill>
                    <a:srgbClr val="000000"/>
                  </a:solidFill>
                  <a:latin typeface="Arial"/>
                </a:rPr>
                <a:t>Date</a:t>
              </a:r>
            </a:p>
          </p:txBody>
        </p:sp>
        <p:sp>
          <p:nvSpPr>
            <p:cNvPr id="17" name="McK Disclaimer" hidden="1"/>
            <p:cNvSpPr>
              <a:spLocks noChangeArrowheads="1"/>
            </p:cNvSpPr>
            <p:nvPr/>
          </p:nvSpPr>
          <p:spPr bwMode="auto">
            <a:xfrm>
              <a:off x="1663" y="3710"/>
              <a:ext cx="3226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 defTabSz="803275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defTabSz="803275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defTabSz="803275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defTabSz="803275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defTabSz="803275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284413" indent="1588" defTabSz="8032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741613" indent="1588" defTabSz="8032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198813" indent="1588" defTabSz="8032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656013" indent="1588" defTabSz="8032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th-TH" sz="816">
                  <a:solidFill>
                    <a:srgbClr val="000000"/>
                  </a:solidFill>
                </a:rPr>
                <a:t>CONFIDENTIAL AND PROPRIETARY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th-TH" sz="816">
                  <a:solidFill>
                    <a:srgbClr val="000000"/>
                  </a:solidFill>
                </a:rPr>
                <a:t>Any use of this material without specific permission of McKinsey &amp; Company is strictly prohibited</a:t>
              </a:r>
            </a:p>
          </p:txBody>
        </p:sp>
        <p:sp>
          <p:nvSpPr>
            <p:cNvPr id="18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th-TH" altLang="th-TH" sz="1632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th-TH" altLang="th-TH" sz="1632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th-TH" altLang="th-TH" sz="1632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1" name="TitleBottomBarBW" hidden="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080" y="6574545"/>
            <a:ext cx="2226740" cy="19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SlideLogoText"/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auto">
          <a:xfrm>
            <a:off x="10315612" y="6566521"/>
            <a:ext cx="1021113" cy="15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284413" indent="1588" defTabSz="8937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741613" indent="1588" defTabSz="8937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198813" indent="1588" defTabSz="8937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656013" indent="1588" defTabSz="8937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th-TH" sz="1020" dirty="0">
                <a:solidFill>
                  <a:srgbClr val="000000"/>
                </a:solidFill>
              </a:rPr>
              <a:t>HROD Team | </a:t>
            </a:r>
            <a:fld id="{2B5074CB-6B1F-442C-BF94-47DDBF224033}" type="slidenum">
              <a:rPr lang="en-US" altLang="th-TH" sz="1020" smtClean="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th-TH" sz="1020" dirty="0">
              <a:solidFill>
                <a:srgbClr val="000000"/>
              </a:solidFill>
            </a:endParaRPr>
          </a:p>
        </p:txBody>
      </p:sp>
      <p:pic>
        <p:nvPicPr>
          <p:cNvPr id="23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98186"/>
            <a:ext cx="12192000" cy="69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0" y="1166216"/>
            <a:ext cx="12192000" cy="413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2484"/>
            <a:ext cx="12192000" cy="69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56" y="202469"/>
            <a:ext cx="1989163" cy="68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591729" y="2176939"/>
            <a:ext cx="6714778" cy="502445"/>
          </a:xfrm>
          <a:prstGeom prst="rect">
            <a:avLst/>
          </a:prstGeom>
        </p:spPr>
        <p:txBody>
          <a:bodyPr/>
          <a:lstStyle>
            <a:lvl1pPr>
              <a:defRPr sz="3265" b="0" baseline="0">
                <a:latin typeface="+mj-lt"/>
                <a:ea typeface="+mj-ea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591729" y="3945700"/>
            <a:ext cx="6714778" cy="219820"/>
          </a:xfrm>
        </p:spPr>
        <p:txBody>
          <a:bodyPr/>
          <a:lstStyle>
            <a:lvl1pPr>
              <a:defRPr sz="1428" baseline="0">
                <a:latin typeface="+mj-lt"/>
                <a:ea typeface="+mj-ea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62844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reativ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79B414-ED10-784D-B147-C190F8AF43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08809A-ED7C-AF4E-88EF-2E8FC28A268A}"/>
              </a:ext>
            </a:extLst>
          </p:cNvPr>
          <p:cNvSpPr/>
          <p:nvPr userDrawn="1"/>
        </p:nvSpPr>
        <p:spPr>
          <a:xfrm>
            <a:off x="7014053" y="870923"/>
            <a:ext cx="5177947" cy="5177947"/>
          </a:xfrm>
          <a:prstGeom prst="rect">
            <a:avLst/>
          </a:prstGeom>
          <a:solidFill>
            <a:srgbClr val="A31F34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C86937-1E99-674F-ADE6-C42E3959F8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73602" y="1798422"/>
            <a:ext cx="1988676" cy="1177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278B26-48CB-9244-BD0C-F9F847652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1664" y="3067662"/>
            <a:ext cx="4886633" cy="1123471"/>
          </a:xfrm>
        </p:spPr>
        <p:txBody>
          <a:bodyPr anchor="b">
            <a:normAutofit/>
          </a:bodyPr>
          <a:lstStyle>
            <a:lvl1pPr algn="r"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F9CAEB-6913-724C-A9B5-0780DFD68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1664" y="4148843"/>
            <a:ext cx="4886633" cy="1160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67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7982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eative_Content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EC9B-9A35-524C-A6EB-CFB8F251D3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78087-6D99-5B45-9A6A-3E6FD8193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30" y="1826684"/>
            <a:ext cx="11287431" cy="43497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7"/>
            </a:lvl1pPr>
            <a:lvl2pPr>
              <a:defRPr sz="1867" i="1"/>
            </a:lvl2pPr>
            <a:lvl3pPr marL="316984" indent="-158492">
              <a:lnSpc>
                <a:spcPct val="100000"/>
              </a:lnSpc>
              <a:defRPr sz="1867" i="1"/>
            </a:lvl3pPr>
            <a:lvl4pPr marL="621776" indent="-158492">
              <a:lnSpc>
                <a:spcPct val="100000"/>
              </a:lnSpc>
              <a:defRPr sz="1867" i="1"/>
            </a:lvl4pPr>
            <a:lvl5pPr>
              <a:lnSpc>
                <a:spcPct val="100000"/>
              </a:lnSpc>
              <a:defRPr sz="1867" i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348BE-E66B-2144-803B-1E7170045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D0C1-0367-B646-991C-210BEC80C066}" type="datetime1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A4E4-F935-BE45-A26C-AAD53E8F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31680-FC63-B74E-BA94-79B8DCD2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15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48B2-340D-D94F-93C1-260DB81CE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FC27-43DE-8446-8283-21CF3E4ECE52}" type="datetime1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AD5FB-1D05-A149-8A83-F42C6F0B6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63734-6A7F-D445-A1F5-0570472EB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BBF953-3460-224B-B70B-9F7AE3CE2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864" y="2032000"/>
            <a:ext cx="5335637" cy="4144433"/>
          </a:xfrm>
        </p:spPr>
        <p:txBody>
          <a:bodyPr/>
          <a:lstStyle>
            <a:lvl1pPr>
              <a:defRPr sz="2133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63284" indent="-143930">
              <a:lnSpc>
                <a:spcPct val="100000"/>
              </a:lnSpc>
              <a:spcBef>
                <a:spcPts val="448"/>
              </a:spcBef>
              <a:buFont typeface="Arial" panose="020B0604020202020204" pitchFamily="34" charset="0"/>
              <a:buChar char="•"/>
              <a:tabLst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2735" indent="-146300">
              <a:lnSpc>
                <a:spcPct val="100000"/>
              </a:lnSpc>
              <a:spcBef>
                <a:spcPts val="267"/>
              </a:spcBef>
              <a:tabLst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377" indent="-170684">
              <a:lnSpc>
                <a:spcPct val="100000"/>
              </a:lnSpc>
              <a:spcBef>
                <a:spcPts val="267"/>
              </a:spcBef>
              <a:tabLst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19170" indent="-158492">
              <a:lnSpc>
                <a:spcPct val="100000"/>
              </a:lnSpc>
              <a:spcBef>
                <a:spcPts val="267"/>
              </a:spcBef>
              <a:tabLst/>
              <a:defRPr sz="16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6918C58-99E4-C545-B822-814C88C5C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103" y="1"/>
            <a:ext cx="11295167" cy="158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9490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_Content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E4ED-3124-4E4C-B0E0-F2B30A339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526D-9A35-FB48-AE3A-F2764756930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487169" y="2036064"/>
            <a:ext cx="9273255" cy="43497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768"/>
              </a:spcBef>
              <a:defRPr sz="2667">
                <a:solidFill>
                  <a:schemeClr val="tx1"/>
                </a:solidFill>
              </a:defRPr>
            </a:lvl2pPr>
            <a:lvl3pPr marL="463284" indent="-316984">
              <a:lnSpc>
                <a:spcPct val="100000"/>
              </a:lnSpc>
              <a:spcBef>
                <a:spcPts val="768"/>
              </a:spcBef>
              <a:defRPr sz="2667">
                <a:solidFill>
                  <a:schemeClr val="tx1"/>
                </a:solidFill>
              </a:defRPr>
            </a:lvl3pPr>
            <a:lvl4pPr marL="841227" indent="-316984">
              <a:lnSpc>
                <a:spcPct val="100000"/>
              </a:lnSpc>
              <a:spcBef>
                <a:spcPts val="768"/>
              </a:spcBef>
              <a:defRPr sz="2667">
                <a:solidFill>
                  <a:schemeClr val="tx1"/>
                </a:solidFill>
              </a:defRPr>
            </a:lvl4pPr>
            <a:lvl5pPr marL="1146019" indent="-280409">
              <a:lnSpc>
                <a:spcPct val="100000"/>
              </a:lnSpc>
              <a:spcBef>
                <a:spcPts val="768"/>
              </a:spcBef>
              <a:defRPr sz="26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2C75D-F746-7848-9654-89DBF5284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F2EB1-CEB6-1441-8549-20B77C05A06B}" type="datetime1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07FB5-41ED-8C46-A463-71A64ABE1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A9A8D-BB76-0C49-910D-19362762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0F5264-E163-8F41-94C0-98BC64DBCAE8}"/>
              </a:ext>
            </a:extLst>
          </p:cNvPr>
          <p:cNvCxnSpPr>
            <a:cxnSpLocks/>
          </p:cNvCxnSpPr>
          <p:nvPr userDrawn="1"/>
        </p:nvCxnSpPr>
        <p:spPr>
          <a:xfrm>
            <a:off x="2190956" y="2641601"/>
            <a:ext cx="0" cy="3047999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971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_Big_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273148" y="1618408"/>
            <a:ext cx="10498067" cy="3249585"/>
          </a:xfrm>
        </p:spPr>
        <p:txBody>
          <a:bodyPr>
            <a:noAutofit/>
          </a:bodyPr>
          <a:lstStyle>
            <a:lvl1pPr algn="r">
              <a:defRPr sz="7200" b="1" i="0" cap="all" spc="0" baseline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202287E-7AA4-0C43-B48D-F3B61F1EA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89625" y="6356351"/>
            <a:ext cx="219177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BC37362-8A4D-6945-A9FF-A17640FB6309}" type="datetime1">
              <a:rPr lang="en-US" smtClean="0"/>
              <a:t>12/9/20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C96F0F4-C7DB-DF48-A8A1-91D129A70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93575" y="6356351"/>
            <a:ext cx="4378632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2543BE2-7B19-624F-9471-911758803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1"/>
            <a:ext cx="3109452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881F66-8C93-0241-AFB3-0868460D36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507CD6-C0A0-364D-BCE4-7FC5B0A33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52" y="6250258"/>
            <a:ext cx="676819" cy="52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6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A5D02-1179-4C81-9C59-00C2E18BAC65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9A8B-7CBA-47E7-9EE3-546201113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838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_Phases_4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5F5F37-7E2B-E740-BE36-EFE53328BC2E}"/>
              </a:ext>
            </a:extLst>
          </p:cNvPr>
          <p:cNvSpPr/>
          <p:nvPr userDrawn="1"/>
        </p:nvSpPr>
        <p:spPr>
          <a:xfrm>
            <a:off x="0" y="0"/>
            <a:ext cx="6096000" cy="3438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6F28A1-981D-DB43-84AA-A7FCB214DB0B}"/>
              </a:ext>
            </a:extLst>
          </p:cNvPr>
          <p:cNvSpPr/>
          <p:nvPr userDrawn="1"/>
        </p:nvSpPr>
        <p:spPr>
          <a:xfrm>
            <a:off x="6096000" y="0"/>
            <a:ext cx="6096000" cy="3438144"/>
          </a:xfrm>
          <a:prstGeom prst="rect">
            <a:avLst/>
          </a:prstGeom>
          <a:solidFill>
            <a:srgbClr val="8A8B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B85C2E-6B7D-EA43-BAED-B5405ACB05F3}"/>
              </a:ext>
            </a:extLst>
          </p:cNvPr>
          <p:cNvSpPr/>
          <p:nvPr userDrawn="1"/>
        </p:nvSpPr>
        <p:spPr>
          <a:xfrm>
            <a:off x="0" y="3419856"/>
            <a:ext cx="6096000" cy="343814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5E27E7-1F89-DF4C-B02D-FB1FD276A56E}"/>
              </a:ext>
            </a:extLst>
          </p:cNvPr>
          <p:cNvSpPr/>
          <p:nvPr userDrawn="1"/>
        </p:nvSpPr>
        <p:spPr>
          <a:xfrm>
            <a:off x="6096000" y="3419856"/>
            <a:ext cx="6096000" cy="3438144"/>
          </a:xfrm>
          <a:prstGeom prst="rect">
            <a:avLst/>
          </a:prstGeom>
          <a:solidFill>
            <a:srgbClr val="A31F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96D57-FBC6-E343-A812-5F7B25764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0426" y="1302300"/>
            <a:ext cx="5823975" cy="1385187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1867">
                <a:solidFill>
                  <a:schemeClr val="bg1"/>
                </a:solidFill>
              </a:defRPr>
            </a:lvl2pPr>
            <a:lvl3pPr marL="158745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B40DA5-213E-7547-9FB5-B96E2291BBE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20541" y="1321964"/>
            <a:ext cx="5823975" cy="1385187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1867">
                <a:solidFill>
                  <a:schemeClr val="bg1"/>
                </a:solidFill>
              </a:defRPr>
            </a:lvl2pPr>
            <a:lvl3pPr marL="158745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5368F3-80A3-C846-AB9F-8977D8D5A35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63869" y="4730484"/>
            <a:ext cx="5823975" cy="1385187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1867">
                <a:solidFill>
                  <a:schemeClr val="bg1"/>
                </a:solidFill>
              </a:defRPr>
            </a:lvl2pPr>
            <a:lvl3pPr marL="158745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3EB8500-C1C0-4249-8576-7DAA56E3A21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13983" y="4750148"/>
            <a:ext cx="5823975" cy="1385187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1867">
                <a:solidFill>
                  <a:schemeClr val="bg1"/>
                </a:solidFill>
              </a:defRPr>
            </a:lvl2pPr>
            <a:lvl3pPr marL="158745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650317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_Phases_6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5F5F37-7E2B-E740-BE36-EFE53328BC2E}"/>
              </a:ext>
            </a:extLst>
          </p:cNvPr>
          <p:cNvSpPr/>
          <p:nvPr userDrawn="1"/>
        </p:nvSpPr>
        <p:spPr>
          <a:xfrm>
            <a:off x="0" y="2286000"/>
            <a:ext cx="6096000" cy="2292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6F28A1-981D-DB43-84AA-A7FCB214DB0B}"/>
              </a:ext>
            </a:extLst>
          </p:cNvPr>
          <p:cNvSpPr/>
          <p:nvPr userDrawn="1"/>
        </p:nvSpPr>
        <p:spPr>
          <a:xfrm>
            <a:off x="6096000" y="0"/>
            <a:ext cx="6096000" cy="22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B85C2E-6B7D-EA43-BAED-B5405ACB05F3}"/>
              </a:ext>
            </a:extLst>
          </p:cNvPr>
          <p:cNvSpPr/>
          <p:nvPr userDrawn="1"/>
        </p:nvSpPr>
        <p:spPr>
          <a:xfrm>
            <a:off x="0" y="0"/>
            <a:ext cx="6096000" cy="229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5E27E7-1F89-DF4C-B02D-FB1FD276A56E}"/>
              </a:ext>
            </a:extLst>
          </p:cNvPr>
          <p:cNvSpPr/>
          <p:nvPr userDrawn="1"/>
        </p:nvSpPr>
        <p:spPr>
          <a:xfrm>
            <a:off x="6096000" y="2286000"/>
            <a:ext cx="6096000" cy="2292096"/>
          </a:xfrm>
          <a:prstGeom prst="rect">
            <a:avLst/>
          </a:prstGeom>
          <a:solidFill>
            <a:srgbClr val="9500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CD88C8-C13A-EF4F-9F28-910FBBDE46DE}"/>
              </a:ext>
            </a:extLst>
          </p:cNvPr>
          <p:cNvSpPr/>
          <p:nvPr userDrawn="1"/>
        </p:nvSpPr>
        <p:spPr>
          <a:xfrm>
            <a:off x="0" y="4565904"/>
            <a:ext cx="6096000" cy="229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3F25AF-6125-594E-86F1-C700B8989375}"/>
              </a:ext>
            </a:extLst>
          </p:cNvPr>
          <p:cNvSpPr/>
          <p:nvPr userDrawn="1"/>
        </p:nvSpPr>
        <p:spPr>
          <a:xfrm>
            <a:off x="6096000" y="4565904"/>
            <a:ext cx="6096000" cy="22920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96D57-FBC6-E343-A812-5F7B25764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0426" y="756201"/>
            <a:ext cx="5823975" cy="805900"/>
          </a:xfrm>
        </p:spPr>
        <p:txBody>
          <a:bodyPr anchor="ctr" anchorCtr="0"/>
          <a:lstStyle>
            <a:lvl1pPr algn="ctr">
              <a:defRPr sz="2133">
                <a:solidFill>
                  <a:schemeClr val="bg1"/>
                </a:solidFill>
              </a:defRPr>
            </a:lvl1pPr>
            <a:lvl2pPr algn="ctr">
              <a:defRPr sz="1600">
                <a:solidFill>
                  <a:schemeClr val="bg1"/>
                </a:solidFill>
              </a:defRPr>
            </a:lvl2pPr>
            <a:lvl3pPr marL="158745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B40DA5-213E-7547-9FB5-B96E2291BBE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20541" y="736600"/>
            <a:ext cx="5823975" cy="825501"/>
          </a:xfrm>
        </p:spPr>
        <p:txBody>
          <a:bodyPr anchor="ctr" anchorCtr="0"/>
          <a:lstStyle>
            <a:lvl1pPr algn="ctr">
              <a:defRPr sz="2133">
                <a:solidFill>
                  <a:schemeClr val="bg1"/>
                </a:solidFill>
              </a:defRPr>
            </a:lvl1pPr>
            <a:lvl2pPr algn="ctr">
              <a:defRPr sz="1600">
                <a:solidFill>
                  <a:schemeClr val="bg1"/>
                </a:solidFill>
              </a:defRPr>
            </a:lvl2pPr>
            <a:lvl3pPr marL="158745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5368F3-80A3-C846-AB9F-8977D8D5A35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63869" y="5295900"/>
            <a:ext cx="5823975" cy="819771"/>
          </a:xfrm>
        </p:spPr>
        <p:txBody>
          <a:bodyPr anchor="ctr" anchorCtr="0"/>
          <a:lstStyle>
            <a:lvl1pPr algn="ctr">
              <a:defRPr sz="2133">
                <a:solidFill>
                  <a:schemeClr val="bg1"/>
                </a:solidFill>
              </a:defRPr>
            </a:lvl1pPr>
            <a:lvl2pPr algn="ctr">
              <a:defRPr sz="1600">
                <a:solidFill>
                  <a:schemeClr val="bg1"/>
                </a:solidFill>
              </a:defRPr>
            </a:lvl2pPr>
            <a:lvl3pPr marL="158745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3EB8500-C1C0-4249-8576-7DAA56E3A21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13983" y="5295900"/>
            <a:ext cx="5823975" cy="839435"/>
          </a:xfrm>
        </p:spPr>
        <p:txBody>
          <a:bodyPr anchor="ctr" anchorCtr="0"/>
          <a:lstStyle>
            <a:lvl1pPr algn="ctr">
              <a:defRPr sz="2133">
                <a:solidFill>
                  <a:schemeClr val="bg1"/>
                </a:solidFill>
              </a:defRPr>
            </a:lvl1pPr>
            <a:lvl2pPr algn="ctr">
              <a:defRPr sz="1600">
                <a:solidFill>
                  <a:schemeClr val="bg1"/>
                </a:solidFill>
              </a:defRPr>
            </a:lvl2pPr>
            <a:lvl3pPr marL="158745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13344DA-4F98-514D-ADAF-E363B439874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70426" y="3004101"/>
            <a:ext cx="5823975" cy="805900"/>
          </a:xfrm>
        </p:spPr>
        <p:txBody>
          <a:bodyPr anchor="ctr" anchorCtr="0"/>
          <a:lstStyle>
            <a:lvl1pPr algn="ctr">
              <a:defRPr sz="2133">
                <a:solidFill>
                  <a:schemeClr val="bg1"/>
                </a:solidFill>
              </a:defRPr>
            </a:lvl1pPr>
            <a:lvl2pPr algn="ctr">
              <a:defRPr sz="1600">
                <a:solidFill>
                  <a:schemeClr val="bg1"/>
                </a:solidFill>
              </a:defRPr>
            </a:lvl2pPr>
            <a:lvl3pPr marL="158745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2EEF2D9-98F2-6146-B58B-9B4EA532B3D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20541" y="2984500"/>
            <a:ext cx="5823975" cy="825501"/>
          </a:xfrm>
        </p:spPr>
        <p:txBody>
          <a:bodyPr anchor="ctr" anchorCtr="0"/>
          <a:lstStyle>
            <a:lvl1pPr algn="ctr">
              <a:defRPr sz="2133">
                <a:solidFill>
                  <a:schemeClr val="bg1"/>
                </a:solidFill>
              </a:defRPr>
            </a:lvl1pPr>
            <a:lvl2pPr algn="ctr">
              <a:defRPr sz="1600">
                <a:solidFill>
                  <a:schemeClr val="bg1"/>
                </a:solidFill>
              </a:defRPr>
            </a:lvl2pPr>
            <a:lvl3pPr marL="158745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92650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_Quo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ADCF2C-9F86-AD41-AD15-D23CF0BE2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908" b="36900"/>
          <a:stretch/>
        </p:blipFill>
        <p:spPr>
          <a:xfrm>
            <a:off x="0" y="0"/>
            <a:ext cx="12192000" cy="3447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D0519A-4426-5648-AF50-40248B642A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001" b="46556"/>
          <a:stretch/>
        </p:blipFill>
        <p:spPr>
          <a:xfrm>
            <a:off x="0" y="3423264"/>
            <a:ext cx="12192000" cy="34347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7E0191-461E-6F4A-BC7B-AF101E94624B}"/>
              </a:ext>
            </a:extLst>
          </p:cNvPr>
          <p:cNvSpPr/>
          <p:nvPr userDrawn="1"/>
        </p:nvSpPr>
        <p:spPr>
          <a:xfrm>
            <a:off x="3500656" y="857813"/>
            <a:ext cx="5177947" cy="517794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4CD8F-9A26-0A43-B0AF-2C932CC640B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1361" y="1732661"/>
            <a:ext cx="4826819" cy="36830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ts val="4800"/>
              </a:lnSpc>
              <a:defRPr sz="1867" b="1" i="0">
                <a:solidFill>
                  <a:srgbClr val="A31F3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lnSpc>
                <a:spcPts val="4800"/>
              </a:lnSpc>
              <a:spcBef>
                <a:spcPts val="667"/>
              </a:spcBef>
              <a:defRPr sz="1867">
                <a:solidFill>
                  <a:srgbClr val="A31F34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31356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_Quot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B276A5-62FC-FE44-93A8-6F743A473C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7E0191-461E-6F4A-BC7B-AF101E94624B}"/>
              </a:ext>
            </a:extLst>
          </p:cNvPr>
          <p:cNvSpPr/>
          <p:nvPr userDrawn="1"/>
        </p:nvSpPr>
        <p:spPr>
          <a:xfrm>
            <a:off x="3500656" y="857813"/>
            <a:ext cx="5177947" cy="5177947"/>
          </a:xfrm>
          <a:prstGeom prst="rect">
            <a:avLst/>
          </a:prstGeom>
          <a:solidFill>
            <a:srgbClr val="A31F34">
              <a:alpha val="87843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4CD8F-9A26-0A43-B0AF-2C932CC640B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1361" y="1732661"/>
            <a:ext cx="4826819" cy="36830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ts val="4800"/>
              </a:lnSpc>
              <a:defRPr sz="1867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lnSpc>
                <a:spcPts val="4800"/>
              </a:lnSpc>
              <a:spcBef>
                <a:spcPts val="667"/>
              </a:spcBef>
              <a:defRPr sz="1867">
                <a:solidFill>
                  <a:schemeClr val="bg1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384192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_Quote_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6FDE16-101B-B44E-88FA-99BC4A44CB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4CD8F-9A26-0A43-B0AF-2C932CC640B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2530169" y="2385961"/>
            <a:ext cx="7079225" cy="197956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ts val="3733"/>
              </a:lnSpc>
              <a:defRPr sz="1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lnSpc>
                <a:spcPts val="2400"/>
              </a:lnSpc>
              <a:spcBef>
                <a:spcPts val="667"/>
              </a:spcBef>
              <a:defRPr sz="1600">
                <a:solidFill>
                  <a:schemeClr val="bg1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B3F56-F6DD-ED44-87AE-7601610B11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35627" y="2376160"/>
            <a:ext cx="338667" cy="203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A952BA-C030-F14A-AEC0-72FD511AB8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2245563" y="2376160"/>
            <a:ext cx="338667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522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_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86D5B2E-EEEA-774C-A57C-B66D0E3D40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E7509E-6988-AE44-9CF6-76FFD44A41E1}"/>
              </a:ext>
            </a:extLst>
          </p:cNvPr>
          <p:cNvSpPr/>
          <p:nvPr userDrawn="1"/>
        </p:nvSpPr>
        <p:spPr>
          <a:xfrm>
            <a:off x="7014053" y="870923"/>
            <a:ext cx="5177947" cy="5177947"/>
          </a:xfrm>
          <a:prstGeom prst="rect">
            <a:avLst/>
          </a:prstGeom>
          <a:solidFill>
            <a:srgbClr val="A31F34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7223431" y="1048775"/>
            <a:ext cx="4758815" cy="485058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3200" b="1" i="0" cap="all" spc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93833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4B341BF-C85A-F244-81AD-9942EC77E8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EAB0416-773F-784B-B778-47B525FBD220}"/>
              </a:ext>
            </a:extLst>
          </p:cNvPr>
          <p:cNvSpPr/>
          <p:nvPr userDrawn="1"/>
        </p:nvSpPr>
        <p:spPr>
          <a:xfrm>
            <a:off x="7014053" y="870923"/>
            <a:ext cx="5177947" cy="517794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C9FFDB-A1CC-4146-A6DA-414145C696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69753" y="1330023"/>
            <a:ext cx="1632235" cy="10111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B39139-1A1B-E047-AC4D-265D63CAEE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16801" y="5572937"/>
            <a:ext cx="1765300" cy="2540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8241A-B067-E34C-BBBC-B57E0F083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088" y="2560320"/>
            <a:ext cx="4828032" cy="1719072"/>
          </a:xfrm>
        </p:spPr>
        <p:txBody>
          <a:bodyPr>
            <a:noAutofit/>
          </a:bodyPr>
          <a:lstStyle>
            <a:lvl1pPr algn="ctr">
              <a:defRPr sz="5333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22211-7972-0E44-A02B-9509E10DC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347200" y="5559552"/>
            <a:ext cx="2844800" cy="341376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1067" b="0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4CD8F-9A26-0A43-B0AF-2C932CC64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88352" y="4462272"/>
            <a:ext cx="4645152" cy="890016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lnSpc>
                <a:spcPts val="1600"/>
              </a:lnSpc>
              <a:spcBef>
                <a:spcPts val="352"/>
              </a:spcBef>
              <a:defRPr sz="1333" b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957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A5D02-1179-4C81-9C59-00C2E18BAC65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9A8B-7CBA-47E7-9EE3-546201113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53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A5D02-1179-4C81-9C59-00C2E18BAC65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9A8B-7CBA-47E7-9EE3-546201113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37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A5D02-1179-4C81-9C59-00C2E18BAC65}" type="datetimeFigureOut">
              <a:rPr lang="en-US" smtClean="0"/>
              <a:t>12/9/20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9A8B-7CBA-47E7-9EE3-546201113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3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A5D02-1179-4C81-9C59-00C2E18BAC65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9A8B-7CBA-47E7-9EE3-546201113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94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A5D02-1179-4C81-9C59-00C2E18BAC65}" type="datetimeFigureOut">
              <a:rPr lang="en-US" smtClean="0"/>
              <a:t>12/9/20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9A8B-7CBA-47E7-9EE3-546201113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59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A5D02-1179-4C81-9C59-00C2E18BAC65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9A8B-7CBA-47E7-9EE3-546201113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2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A5D02-1179-4C81-9C59-00C2E18BAC65}" type="datetimeFigureOut">
              <a:rPr lang="en-US" smtClean="0"/>
              <a:t>12/9/20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89A8B-7CBA-47E7-9EE3-546201113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09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13" Type="http://schemas.openxmlformats.org/officeDocument/2006/relationships/tags" Target="../tags/tag10.xml"/><Relationship Id="rId18" Type="http://schemas.openxmlformats.org/officeDocument/2006/relationships/image" Target="../media/image4.emf"/><Relationship Id="rId3" Type="http://schemas.openxmlformats.org/officeDocument/2006/relationships/vmlDrawing" Target="../drawings/vmlDrawing1.vml"/><Relationship Id="rId7" Type="http://schemas.openxmlformats.org/officeDocument/2006/relationships/tags" Target="../tags/tag4.xml"/><Relationship Id="rId12" Type="http://schemas.openxmlformats.org/officeDocument/2006/relationships/tags" Target="../tags/tag9.xml"/><Relationship Id="rId17" Type="http://schemas.openxmlformats.org/officeDocument/2006/relationships/oleObject" Target="../embeddings/oleObject1.bin"/><Relationship Id="rId2" Type="http://schemas.openxmlformats.org/officeDocument/2006/relationships/theme" Target="../theme/theme2.xml"/><Relationship Id="rId16" Type="http://schemas.openxmlformats.org/officeDocument/2006/relationships/tags" Target="../tags/tag13.xml"/><Relationship Id="rId1" Type="http://schemas.openxmlformats.org/officeDocument/2006/relationships/slideLayout" Target="../slideLayouts/slideLayout14.xml"/><Relationship Id="rId6" Type="http://schemas.openxmlformats.org/officeDocument/2006/relationships/tags" Target="../tags/tag3.xml"/><Relationship Id="rId11" Type="http://schemas.openxmlformats.org/officeDocument/2006/relationships/tags" Target="../tags/tag8.xml"/><Relationship Id="rId5" Type="http://schemas.openxmlformats.org/officeDocument/2006/relationships/tags" Target="../tags/tag2.xml"/><Relationship Id="rId15" Type="http://schemas.openxmlformats.org/officeDocument/2006/relationships/tags" Target="../tags/tag12.xml"/><Relationship Id="rId10" Type="http://schemas.openxmlformats.org/officeDocument/2006/relationships/tags" Target="../tags/tag7.xml"/><Relationship Id="rId4" Type="http://schemas.openxmlformats.org/officeDocument/2006/relationships/tags" Target="../tags/tag1.xml"/><Relationship Id="rId9" Type="http://schemas.openxmlformats.org/officeDocument/2006/relationships/tags" Target="../tags/tag6.xml"/><Relationship Id="rId14" Type="http://schemas.openxmlformats.org/officeDocument/2006/relationships/tags" Target="../tags/tag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A5D02-1179-4C81-9C59-00C2E18BAC65}" type="datetimeFigureOut">
              <a:rPr lang="en-US" smtClean="0"/>
              <a:t>12/9/20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89A8B-7CBA-47E7-9EE3-546201113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92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  <p:sldLayoutId id="214748366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2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" name="think-cell Slide" r:id="rId17" imgW="360" imgH="360" progId="">
                  <p:embed/>
                </p:oleObj>
              </mc:Choice>
              <mc:Fallback>
                <p:oleObj name="think-cell Slide" r:id="rId17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SlideBottomBar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428769"/>
            <a:ext cx="12192000" cy="430852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87" tIns="46644" rIns="93287" bIns="46644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th-TH" altLang="th-TH" sz="1632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28" name="doc id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995478" y="37255"/>
            <a:ext cx="894152" cy="12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284413" indent="1588" defTabSz="8937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741613" indent="1588" defTabSz="8937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198813" indent="1588" defTabSz="8937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656013" indent="1588" defTabSz="8937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endParaRPr lang="th-TH" altLang="th-TH" sz="816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29" name="Rectangle 286"/>
          <p:cNvSpPr>
            <a:spLocks noGrp="1" noChangeArrowheads="1"/>
          </p:cNvSpPr>
          <p:nvPr>
            <p:ph type="body" idx="1"/>
            <p:custDataLst>
              <p:tags r:id="rId7"/>
            </p:custDataLst>
          </p:nvPr>
        </p:nvSpPr>
        <p:spPr bwMode="auto">
          <a:xfrm>
            <a:off x="1976207" y="1990667"/>
            <a:ext cx="5853024" cy="1256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th-TH"/>
              <a:t>Click to edit Master text styles</a:t>
            </a:r>
          </a:p>
          <a:p>
            <a:pPr lvl="1"/>
            <a:r>
              <a:rPr lang="en-US" altLang="th-TH"/>
              <a:t>Second level</a:t>
            </a:r>
          </a:p>
          <a:p>
            <a:pPr lvl="2"/>
            <a:r>
              <a:rPr lang="en-US" altLang="th-TH"/>
              <a:t>Third level</a:t>
            </a:r>
          </a:p>
          <a:p>
            <a:pPr lvl="3"/>
            <a:r>
              <a:rPr lang="en-US" altLang="th-TH"/>
              <a:t>Fourth level</a:t>
            </a:r>
          </a:p>
          <a:p>
            <a:pPr lvl="4"/>
            <a:r>
              <a:rPr lang="en-US" altLang="th-TH"/>
              <a:t>Fifth level</a:t>
            </a:r>
          </a:p>
        </p:txBody>
      </p:sp>
      <p:sp>
        <p:nvSpPr>
          <p:cNvPr id="1030" name="Title Placeholder 2"/>
          <p:cNvSpPr>
            <a:spLocks noGrp="1" noChangeArrowheads="1"/>
          </p:cNvSpPr>
          <p:nvPr>
            <p:ph type="title"/>
            <p:custDataLst>
              <p:tags r:id="rId8"/>
            </p:custDataLst>
          </p:nvPr>
        </p:nvSpPr>
        <p:spPr bwMode="auto">
          <a:xfrm>
            <a:off x="161985" y="234864"/>
            <a:ext cx="11725485" cy="298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th-TH"/>
              <a:t>Click to edit Master title style</a:t>
            </a:r>
          </a:p>
        </p:txBody>
      </p:sp>
      <p:sp>
        <p:nvSpPr>
          <p:cNvPr id="1031" name="McK 1. On-page tracker" hidden="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1986" y="27536"/>
            <a:ext cx="876843" cy="21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th-TH" sz="1428">
                <a:solidFill>
                  <a:srgbClr val="808080"/>
                </a:solidFill>
              </a:rPr>
              <a:t>TRACKER</a:t>
            </a:r>
          </a:p>
        </p:txBody>
      </p:sp>
      <p:sp>
        <p:nvSpPr>
          <p:cNvPr id="11" name="McK 3. Unit of measure" hidden="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1985" y="542616"/>
            <a:ext cx="11725485" cy="25626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32" dirty="0">
                <a:solidFill>
                  <a:srgbClr val="808080"/>
                </a:solidFill>
                <a:latin typeface="Arial"/>
              </a:rPr>
              <a:t>Unit of measure</a:t>
            </a:r>
          </a:p>
        </p:txBody>
      </p:sp>
      <p:grpSp>
        <p:nvGrpSpPr>
          <p:cNvPr id="1033" name="McK Slide Elements" hidden="1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161985" y="6198759"/>
            <a:ext cx="11630454" cy="524796"/>
            <a:chOff x="75" y="3827"/>
            <a:chExt cx="5385" cy="324"/>
          </a:xfrm>
        </p:grpSpPr>
        <p:sp>
          <p:nvSpPr>
            <p:cNvPr id="13" name="McK 4. Footnote"/>
            <p:cNvSpPr txBox="1">
              <a:spLocks noChangeArrowheads="1"/>
            </p:cNvSpPr>
            <p:nvPr/>
          </p:nvSpPr>
          <p:spPr bwMode="auto">
            <a:xfrm>
              <a:off x="75" y="3827"/>
              <a:ext cx="5385" cy="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20" dirty="0">
                  <a:solidFill>
                    <a:srgbClr val="000000"/>
                  </a:solidFill>
                  <a:latin typeface="Arial"/>
                </a:rPr>
                <a:t>1 Footnote</a:t>
              </a:r>
            </a:p>
          </p:txBody>
        </p:sp>
        <p:sp>
          <p:nvSpPr>
            <p:cNvPr id="1043" name="McK 5. Source"/>
            <p:cNvSpPr>
              <a:spLocks noChangeArrowheads="1"/>
            </p:cNvSpPr>
            <p:nvPr/>
          </p:nvSpPr>
          <p:spPr bwMode="auto">
            <a:xfrm>
              <a:off x="75" y="4052"/>
              <a:ext cx="4323" cy="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marL="608013" indent="-608013" defTabSz="893763">
                <a:tabLst>
                  <a:tab pos="611188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defTabSz="893763">
                <a:tabLst>
                  <a:tab pos="611188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defTabSz="893763">
                <a:tabLst>
                  <a:tab pos="611188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defTabSz="893763">
                <a:tabLst>
                  <a:tab pos="611188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defTabSz="893763">
                <a:tabLst>
                  <a:tab pos="611188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284413" indent="1588" defTabSz="8937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1188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741613" indent="1588" defTabSz="8937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1188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198813" indent="1588" defTabSz="8937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1188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656013" indent="1588" defTabSz="8937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1188" algn="l"/>
                </a:tabLs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th-TH" sz="1020">
                  <a:solidFill>
                    <a:srgbClr val="000000"/>
                  </a:solidFill>
                </a:rPr>
                <a:t>SOURCE: Source</a:t>
              </a:r>
            </a:p>
          </p:txBody>
        </p:sp>
      </p:grpSp>
      <p:grpSp>
        <p:nvGrpSpPr>
          <p:cNvPr id="1034" name="ACET" hidden="1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1976207" y="1137061"/>
            <a:ext cx="5801189" cy="531276"/>
            <a:chOff x="915" y="702"/>
            <a:chExt cx="2686" cy="328"/>
          </a:xfrm>
        </p:grpSpPr>
        <p:cxnSp>
          <p:nvCxnSpPr>
            <p:cNvPr id="1039" name="AutoShape 249"/>
            <p:cNvCxnSpPr>
              <a:cxnSpLocks noChangeShapeType="1"/>
              <a:stCxn id="1040" idx="4"/>
              <a:endCxn id="1040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40" name="AutoShape 250"/>
            <p:cNvSpPr>
              <a:spLocks noChangeArrowheads="1"/>
            </p:cNvSpPr>
            <p:nvPr/>
          </p:nvSpPr>
          <p:spPr bwMode="auto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th-TH" sz="1632" b="1">
                  <a:solidFill>
                    <a:srgbClr val="000000"/>
                  </a:solidFill>
                </a:rPr>
                <a:t>Title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th-TH" sz="1632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1035" name="SlideLogoText"/>
          <p:cNvSpPr>
            <a:spLocks noChangeArrowheads="1"/>
          </p:cNvSpPr>
          <p:nvPr userDrawn="1">
            <p:custDataLst>
              <p:tags r:id="rId13"/>
            </p:custDataLst>
          </p:nvPr>
        </p:nvSpPr>
        <p:spPr bwMode="auto">
          <a:xfrm>
            <a:off x="10583314" y="6566521"/>
            <a:ext cx="753411" cy="15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284413" indent="1588" defTabSz="8937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741613" indent="1588" defTabSz="8937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198813" indent="1588" defTabSz="8937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656013" indent="1588" defTabSz="8937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th-TH" sz="1020" dirty="0">
                <a:solidFill>
                  <a:srgbClr val="000000"/>
                </a:solidFill>
              </a:rPr>
              <a:t>ODOB Team</a:t>
            </a:r>
          </a:p>
        </p:txBody>
      </p:sp>
      <p:sp>
        <p:nvSpPr>
          <p:cNvPr id="1036" name="SlideLogoSeparator"/>
          <p:cNvSpPr>
            <a:spLocks noChangeArrowheads="1"/>
          </p:cNvSpPr>
          <p:nvPr userDrawn="1">
            <p:custDataLst>
              <p:tags r:id="rId14"/>
            </p:custDataLst>
          </p:nvPr>
        </p:nvSpPr>
        <p:spPr bwMode="auto">
          <a:xfrm>
            <a:off x="11453354" y="6534052"/>
            <a:ext cx="56154" cy="18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284413" indent="1588" defTabSz="8937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741613" indent="1588" defTabSz="8937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198813" indent="1588" defTabSz="8937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656013" indent="1588" defTabSz="8937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th-TH" sz="1224">
                <a:solidFill>
                  <a:srgbClr val="000000"/>
                </a:solidFill>
                <a:cs typeface="Arial" panose="020B0604020202020204" pitchFamily="34" charset="0"/>
              </a:rPr>
              <a:t>|</a:t>
            </a:r>
          </a:p>
        </p:txBody>
      </p:sp>
      <p:sp>
        <p:nvSpPr>
          <p:cNvPr id="1038" name="SlideLogoSeparator"/>
          <p:cNvSpPr>
            <a:spLocks noChangeArrowheads="1"/>
          </p:cNvSpPr>
          <p:nvPr userDrawn="1">
            <p:custDataLst>
              <p:tags r:id="rId15"/>
            </p:custDataLst>
          </p:nvPr>
        </p:nvSpPr>
        <p:spPr bwMode="auto">
          <a:xfrm>
            <a:off x="11418797" y="6534052"/>
            <a:ext cx="56154" cy="18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defTabSz="893763"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284413" indent="1588" defTabSz="8937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741613" indent="1588" defTabSz="8937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198813" indent="1588" defTabSz="8937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656013" indent="1588" defTabSz="893763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th-TH" sz="1224" dirty="0">
                <a:solidFill>
                  <a:srgbClr val="000000"/>
                </a:solidFill>
                <a:cs typeface="Arial" panose="020B0604020202020204" pitchFamily="34" charset="0"/>
              </a:rPr>
              <a:t>|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11567822" y="6550248"/>
            <a:ext cx="565864" cy="170074"/>
          </a:xfrm>
          <a:prstGeom prst="rect">
            <a:avLst/>
          </a:prstGeom>
        </p:spPr>
        <p:txBody>
          <a:bodyPr anchor="ctr"/>
          <a:lstStyle>
            <a:lvl1pPr algn="ctr" eaLnBrk="1" hangingPunct="1">
              <a:defRPr sz="102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2A7FDB7-82C4-43F6-963C-917FC3F980AD}" type="slidenum">
              <a:rPr lang="en-US" altLang="th-TH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8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l" defTabSz="911906" rtl="0" eaLnBrk="0" fontAlgn="base" hangingPunct="0">
        <a:spcBef>
          <a:spcPct val="0"/>
        </a:spcBef>
        <a:spcAft>
          <a:spcPct val="0"/>
        </a:spcAft>
        <a:tabLst>
          <a:tab pos="273734" algn="l"/>
        </a:tabLst>
        <a:defRPr sz="1939" b="1">
          <a:solidFill>
            <a:schemeClr val="tx2"/>
          </a:solidFill>
          <a:latin typeface="+mj-lt"/>
          <a:ea typeface="MS PGothic" pitchFamily="34" charset="-128"/>
          <a:cs typeface="+mn-cs"/>
        </a:defRPr>
      </a:lvl1pPr>
      <a:lvl2pPr algn="l" defTabSz="911906" rtl="0" eaLnBrk="0" fontAlgn="base" hangingPunct="0">
        <a:spcBef>
          <a:spcPct val="0"/>
        </a:spcBef>
        <a:spcAft>
          <a:spcPct val="0"/>
        </a:spcAft>
        <a:tabLst>
          <a:tab pos="273734" algn="l"/>
        </a:tabLst>
        <a:defRPr sz="1939" b="1">
          <a:solidFill>
            <a:schemeClr val="tx2"/>
          </a:solidFill>
          <a:latin typeface="Arial" charset="0"/>
          <a:ea typeface="MS PGothic" pitchFamily="34" charset="-128"/>
        </a:defRPr>
      </a:lvl2pPr>
      <a:lvl3pPr algn="l" defTabSz="911906" rtl="0" eaLnBrk="0" fontAlgn="base" hangingPunct="0">
        <a:spcBef>
          <a:spcPct val="0"/>
        </a:spcBef>
        <a:spcAft>
          <a:spcPct val="0"/>
        </a:spcAft>
        <a:tabLst>
          <a:tab pos="273734" algn="l"/>
        </a:tabLst>
        <a:defRPr sz="1939" b="1">
          <a:solidFill>
            <a:schemeClr val="tx2"/>
          </a:solidFill>
          <a:latin typeface="Arial" charset="0"/>
          <a:ea typeface="MS PGothic" pitchFamily="34" charset="-128"/>
        </a:defRPr>
      </a:lvl3pPr>
      <a:lvl4pPr algn="l" defTabSz="911906" rtl="0" eaLnBrk="0" fontAlgn="base" hangingPunct="0">
        <a:spcBef>
          <a:spcPct val="0"/>
        </a:spcBef>
        <a:spcAft>
          <a:spcPct val="0"/>
        </a:spcAft>
        <a:tabLst>
          <a:tab pos="273734" algn="l"/>
        </a:tabLst>
        <a:defRPr sz="1939" b="1">
          <a:solidFill>
            <a:schemeClr val="tx2"/>
          </a:solidFill>
          <a:latin typeface="Arial" charset="0"/>
          <a:ea typeface="MS PGothic" pitchFamily="34" charset="-128"/>
        </a:defRPr>
      </a:lvl4pPr>
      <a:lvl5pPr algn="l" defTabSz="911906" rtl="0" eaLnBrk="0" fontAlgn="base" hangingPunct="0">
        <a:spcBef>
          <a:spcPct val="0"/>
        </a:spcBef>
        <a:spcAft>
          <a:spcPct val="0"/>
        </a:spcAft>
        <a:tabLst>
          <a:tab pos="273734" algn="l"/>
        </a:tabLst>
        <a:defRPr sz="1939" b="1">
          <a:solidFill>
            <a:schemeClr val="tx2"/>
          </a:solidFill>
          <a:latin typeface="Arial" charset="0"/>
          <a:ea typeface="MS PGothic" pitchFamily="34" charset="-128"/>
        </a:defRPr>
      </a:lvl5pPr>
      <a:lvl6pPr marL="466455" algn="l" defTabSz="913475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10" algn="l" defTabSz="913475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365" algn="l" defTabSz="913475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822" algn="l" defTabSz="913475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348242" indent="-348242" algn="l" defTabSz="911906" rtl="0" eaLnBrk="0" fontAlgn="base" hangingPunct="0">
        <a:spcBef>
          <a:spcPct val="0"/>
        </a:spcBef>
        <a:spcAft>
          <a:spcPct val="0"/>
        </a:spcAft>
        <a:buClr>
          <a:schemeClr val="tx2"/>
        </a:buClr>
        <a:defRPr sz="1632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195987" indent="-194367" algn="l" defTabSz="911906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anose="020B0604020202020204" pitchFamily="34" charset="0"/>
        <a:buChar char="▪"/>
        <a:defRPr sz="1632">
          <a:solidFill>
            <a:schemeClr val="tx1"/>
          </a:solidFill>
          <a:latin typeface="+mn-lt"/>
          <a:ea typeface="MS PGothic" pitchFamily="34" charset="-128"/>
        </a:defRPr>
      </a:lvl2pPr>
      <a:lvl3pPr marL="464862" indent="-265635" algn="l" defTabSz="911906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anose="020B0604020202020204" pitchFamily="34" charset="0"/>
        <a:buChar char="–"/>
        <a:defRPr sz="1632">
          <a:solidFill>
            <a:schemeClr val="tx1"/>
          </a:solidFill>
          <a:latin typeface="+mn-lt"/>
          <a:ea typeface="MS PGothic" pitchFamily="34" charset="-128"/>
        </a:defRPr>
      </a:lvl3pPr>
      <a:lvl4pPr marL="625214" indent="-157114" algn="l" defTabSz="911906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anose="020B0604020202020204" pitchFamily="34" charset="0"/>
        <a:buChar char="▫"/>
        <a:defRPr sz="1632">
          <a:solidFill>
            <a:schemeClr val="tx1"/>
          </a:solidFill>
          <a:latin typeface="+mn-lt"/>
          <a:ea typeface="MS PGothic" pitchFamily="34" charset="-128"/>
        </a:defRPr>
      </a:lvl4pPr>
      <a:lvl5pPr marL="762892" indent="-131198" algn="l" defTabSz="911906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sz="1632">
          <a:solidFill>
            <a:schemeClr val="tx1"/>
          </a:solidFill>
          <a:latin typeface="+mn-lt"/>
          <a:ea typeface="MS PGothic" pitchFamily="34" charset="-128"/>
        </a:defRPr>
      </a:lvl5pPr>
      <a:lvl6pPr marL="764985" indent="-132811" algn="l" defTabSz="91347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4985" indent="-132811" algn="l" defTabSz="91347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4985" indent="-132811" algn="l" defTabSz="91347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4985" indent="-132811" algn="l" defTabSz="91347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32910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55" algn="l" defTabSz="932910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10" algn="l" defTabSz="932910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365" algn="l" defTabSz="932910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822" algn="l" defTabSz="932910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276" algn="l" defTabSz="932910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730" algn="l" defTabSz="932910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185" algn="l" defTabSz="932910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640" algn="l" defTabSz="932910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50FEE-884A-8841-88D4-1001C5284D17}"/>
              </a:ext>
            </a:extLst>
          </p:cNvPr>
          <p:cNvSpPr/>
          <p:nvPr userDrawn="1"/>
        </p:nvSpPr>
        <p:spPr>
          <a:xfrm>
            <a:off x="0" y="0"/>
            <a:ext cx="12192000" cy="1597248"/>
          </a:xfrm>
          <a:prstGeom prst="rect">
            <a:avLst/>
          </a:prstGeom>
          <a:solidFill>
            <a:srgbClr val="333D4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33727A-690F-5647-B778-574A4E85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3" y="1"/>
            <a:ext cx="11295167" cy="158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DF139-847A-0C41-84A2-7466F271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730" y="1826684"/>
            <a:ext cx="11287431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14018-D0BB-9144-83EC-8E57FF47B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89625" y="6356351"/>
            <a:ext cx="219177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8E98E8-968D-F14A-8BE5-4C37FDF4FBD7}" type="datetime1">
              <a:rPr lang="en-US" smtClean="0"/>
              <a:t>12/9/20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9C5E5-0FF7-8049-8BBB-F772DF80B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93575" y="6356351"/>
            <a:ext cx="4378632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9FBB9-3B4A-4547-B0E6-E74C275D5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1"/>
            <a:ext cx="3109452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881F66-8C93-0241-AFB3-0868460D36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3FDE8F-B3BE-3441-A22F-7C5F080C5CB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52" y="6250258"/>
            <a:ext cx="676819" cy="52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2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0" r:id="rId2"/>
    <p:sldLayoutId id="2147483669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33" b="1" i="0" kern="1200">
          <a:solidFill>
            <a:schemeClr val="bg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0" indent="0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None/>
        <a:defRPr sz="2133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2192" indent="0" algn="l" defTabSz="1219170" rtl="0" eaLnBrk="1" latinLnBrk="0" hangingPunct="1">
        <a:lnSpc>
          <a:spcPct val="100000"/>
        </a:lnSpc>
        <a:spcBef>
          <a:spcPts val="512"/>
        </a:spcBef>
        <a:buFont typeface="Arial" panose="020B0604020202020204" pitchFamily="34" charset="0"/>
        <a:buNone/>
        <a:tabLst/>
        <a:defRPr sz="21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04792" indent="-146300" algn="l" defTabSz="1219170" rtl="0" eaLnBrk="1" latinLnBrk="0" hangingPunct="1">
        <a:lnSpc>
          <a:spcPct val="100000"/>
        </a:lnSpc>
        <a:spcBef>
          <a:spcPts val="512"/>
        </a:spcBef>
        <a:buFont typeface="Arial" panose="020B0604020202020204" pitchFamily="34" charset="0"/>
        <a:buChar char="•"/>
        <a:tabLst/>
        <a:defRPr sz="18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11702" indent="-143930" algn="l" defTabSz="1219170" rtl="0" eaLnBrk="1" latinLnBrk="0" hangingPunct="1">
        <a:lnSpc>
          <a:spcPct val="100000"/>
        </a:lnSpc>
        <a:spcBef>
          <a:spcPts val="512"/>
        </a:spcBef>
        <a:buFont typeface="Arial" panose="020B0604020202020204" pitchFamily="34" charset="0"/>
        <a:buChar char="•"/>
        <a:tabLst/>
        <a:defRPr sz="18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14377" indent="-146300" algn="l" defTabSz="1219170" rtl="0" eaLnBrk="1" latinLnBrk="0" hangingPunct="1">
        <a:lnSpc>
          <a:spcPct val="100000"/>
        </a:lnSpc>
        <a:spcBef>
          <a:spcPts val="512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/>
        </p:nvSpPr>
        <p:spPr>
          <a:xfrm>
            <a:off x="7248993" y="-10048"/>
            <a:ext cx="14362684" cy="7512515"/>
          </a:xfrm>
          <a:prstGeom prst="parallelogram">
            <a:avLst>
              <a:gd name="adj" fmla="val 65362"/>
            </a:avLst>
          </a:prstGeom>
          <a:solidFill>
            <a:srgbClr val="94002A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rapezoid 8"/>
          <p:cNvSpPr/>
          <p:nvPr/>
        </p:nvSpPr>
        <p:spPr>
          <a:xfrm>
            <a:off x="-1541929" y="4884496"/>
            <a:ext cx="11547771" cy="1030693"/>
          </a:xfrm>
          <a:prstGeom prst="trapezoid">
            <a:avLst>
              <a:gd name="adj" fmla="val 7285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15.095 Presentation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Edoardo Italia | Simon Weill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December 2020</a:t>
            </a:r>
          </a:p>
        </p:txBody>
      </p:sp>
      <p:sp>
        <p:nvSpPr>
          <p:cNvPr id="18" name="Trapezoid 8">
            <a:extLst>
              <a:ext uri="{FF2B5EF4-FFF2-40B4-BE49-F238E27FC236}">
                <a16:creationId xmlns:a16="http://schemas.microsoft.com/office/drawing/2014/main" id="{129B3A70-7EA1-A842-9982-FB0EE8756DA0}"/>
              </a:ext>
            </a:extLst>
          </p:cNvPr>
          <p:cNvSpPr/>
          <p:nvPr/>
        </p:nvSpPr>
        <p:spPr>
          <a:xfrm>
            <a:off x="-788893" y="3853803"/>
            <a:ext cx="10044406" cy="1030693"/>
          </a:xfrm>
          <a:prstGeom prst="trapezoid">
            <a:avLst>
              <a:gd name="adj" fmla="val 7285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Venture Capital and Private Equity</a:t>
            </a:r>
          </a:p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under a Modern Optimization Lens</a:t>
            </a:r>
            <a:endParaRPr lang="en-US" sz="1400" b="1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928419B1-84C4-9742-8B12-AAB1425B0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593" y="2578161"/>
            <a:ext cx="1647513" cy="85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Dimitris Bertsimas | CV">
            <a:extLst>
              <a:ext uri="{FF2B5EF4-FFF2-40B4-BE49-F238E27FC236}">
                <a16:creationId xmlns:a16="http://schemas.microsoft.com/office/drawing/2014/main" id="{E303E0A9-A057-7449-9201-0DBC27703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232" y="2364336"/>
            <a:ext cx="2470576" cy="12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953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7721-FB97-3140-8D99-B82A9D15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53324A-B4D9-604B-9EEE-B5F33892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Model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30AFE3-08E2-D04F-9123-7E2588C21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234" y="2790122"/>
            <a:ext cx="8999530" cy="236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9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AC17EA-E4A4-C64D-9A95-5CCB9EC7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E4210F-FE94-084C-A831-F9DF84DC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-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04BE75-18DF-C342-8CA7-F84C44BFB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26" y="2502061"/>
            <a:ext cx="10269628" cy="299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44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5519B3-0045-3244-93B9-4658047C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299F75-08D7-1641-B8A3-513086FB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Interpretable Trees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577EE1-AA07-3846-9445-142AB3E6F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5183"/>
            <a:ext cx="12192000" cy="402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92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22D4F8-5AFD-3649-A8DE-564F879B2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5ED00E-53F2-B349-A905-87A58A1E4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MIO Formulation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A5AB58-218B-8B41-B028-B1C8CCB9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9423"/>
            <a:ext cx="6807581" cy="2013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1C7EC9-27E3-F849-9A18-9102C99CD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2095500"/>
            <a:ext cx="4419600" cy="266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DB70DF-3B05-A048-B45A-F3BB3B0F0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01" y="5040818"/>
            <a:ext cx="5553364" cy="46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1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A5F850-461D-234C-9B07-BE2268709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586271"/>
          </a:xfrm>
        </p:spPr>
        <p:txBody>
          <a:bodyPr>
            <a:normAutofit/>
          </a:bodyPr>
          <a:lstStyle/>
          <a:p>
            <a:r>
              <a:rPr lang="en-US" sz="2800" dirty="0"/>
              <a:t>Private investment markets reach historical records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D8875-ED41-E74A-84DD-11D9F704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26881F66-8C93-0241-AFB3-0868460D365B}" type="slidenum">
              <a:rPr lang="en-US">
                <a:solidFill>
                  <a:srgbClr val="333C47"/>
                </a:solidFill>
              </a:rPr>
              <a:pPr defTabSz="609585"/>
              <a:t>2</a:t>
            </a:fld>
            <a:endParaRPr lang="en-US">
              <a:solidFill>
                <a:srgbClr val="333C47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3D247AF-7EAE-AF4F-B3BB-34EB563FDFBC}"/>
              </a:ext>
            </a:extLst>
          </p:cNvPr>
          <p:cNvSpPr txBox="1"/>
          <p:nvPr/>
        </p:nvSpPr>
        <p:spPr>
          <a:xfrm>
            <a:off x="6074571" y="878405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b="1" dirty="0">
                <a:latin typeface="Arial" panose="020B0604020202020204" pitchFamily="34" charset="0"/>
                <a:cs typeface="Arial" panose="020B0604020202020204" pitchFamily="34" charset="0"/>
              </a:rPr>
              <a:t>Quality of Life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7348D43-40D5-EB4E-9E0A-57358D1AC4A7}"/>
              </a:ext>
            </a:extLst>
          </p:cNvPr>
          <p:cNvSpPr txBox="1"/>
          <p:nvPr/>
        </p:nvSpPr>
        <p:spPr>
          <a:xfrm>
            <a:off x="9451817" y="1023659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b="1" dirty="0">
                <a:latin typeface="Arial" panose="020B0604020202020204" pitchFamily="34" charset="0"/>
                <a:cs typeface="Arial" panose="020B0604020202020204" pitchFamily="34" charset="0"/>
              </a:rPr>
              <a:t>Untreated Patients</a:t>
            </a: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4AAB9F3B-AAB6-034D-A2C8-9A1960CD5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472" y="2756630"/>
            <a:ext cx="2653335" cy="26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53EB00FB-853C-3C45-A1CA-08CCA00DA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60" y="5310600"/>
            <a:ext cx="1237801" cy="48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Home – General Atlantic">
            <a:extLst>
              <a:ext uri="{FF2B5EF4-FFF2-40B4-BE49-F238E27FC236}">
                <a16:creationId xmlns:a16="http://schemas.microsoft.com/office/drawing/2014/main" id="{715DFF86-438B-8B4C-8459-E6B1042FB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47" y="4045559"/>
            <a:ext cx="1812264" cy="42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Case Study: Bain Capital | ObserveIT">
            <a:extLst>
              <a:ext uri="{FF2B5EF4-FFF2-40B4-BE49-F238E27FC236}">
                <a16:creationId xmlns:a16="http://schemas.microsoft.com/office/drawing/2014/main" id="{E341151D-A89E-8B45-83BC-68025102E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782" y="5768823"/>
            <a:ext cx="1507578" cy="79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>
            <a:extLst>
              <a:ext uri="{FF2B5EF4-FFF2-40B4-BE49-F238E27FC236}">
                <a16:creationId xmlns:a16="http://schemas.microsoft.com/office/drawing/2014/main" id="{CAF0B6C6-086B-654D-AA0D-E6908781C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946" y="1804895"/>
            <a:ext cx="1698996" cy="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4" descr="Y Combinator – Logos Download">
            <a:extLst>
              <a:ext uri="{FF2B5EF4-FFF2-40B4-BE49-F238E27FC236}">
                <a16:creationId xmlns:a16="http://schemas.microsoft.com/office/drawing/2014/main" id="{E0CD1E68-F78F-5741-9879-BF858C5AB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194" y="2564985"/>
            <a:ext cx="2192839" cy="62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6">
            <a:extLst>
              <a:ext uri="{FF2B5EF4-FFF2-40B4-BE49-F238E27FC236}">
                <a16:creationId xmlns:a16="http://schemas.microsoft.com/office/drawing/2014/main" id="{F80E1309-BD8B-2C47-BA55-52B8B9EE4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688" y="5488980"/>
            <a:ext cx="2653335" cy="27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8" descr="Andreessen Horowitz | Software Is Eating the World">
            <a:extLst>
              <a:ext uri="{FF2B5EF4-FFF2-40B4-BE49-F238E27FC236}">
                <a16:creationId xmlns:a16="http://schemas.microsoft.com/office/drawing/2014/main" id="{7DAB72AF-1FD8-6F40-A850-34F0AD26C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356" y="3805898"/>
            <a:ext cx="765888" cy="76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A1BD58-4C13-5C48-9DBD-A128E6623C03}"/>
              </a:ext>
            </a:extLst>
          </p:cNvPr>
          <p:cNvSpPr txBox="1"/>
          <p:nvPr/>
        </p:nvSpPr>
        <p:spPr>
          <a:xfrm>
            <a:off x="4064295" y="3834899"/>
            <a:ext cx="4353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$ 4 </a:t>
            </a:r>
            <a:r>
              <a:rPr lang="en-US" sz="4000" b="1" dirty="0">
                <a:solidFill>
                  <a:schemeClr val="accent4"/>
                </a:solidFill>
              </a:rPr>
              <a:t>Trillion</a:t>
            </a:r>
            <a:r>
              <a:rPr lang="en-US" sz="4000" b="1" dirty="0"/>
              <a:t> in AUM</a:t>
            </a:r>
            <a:r>
              <a:rPr lang="en-US" sz="4000" b="1" baseline="30000" dirty="0"/>
              <a:t>1</a:t>
            </a:r>
            <a:r>
              <a:rPr lang="en-US" sz="4000" b="1" dirty="0"/>
              <a:t>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56978A-7F3D-2644-A44E-FAEF972809DA}"/>
              </a:ext>
            </a:extLst>
          </p:cNvPr>
          <p:cNvSpPr txBox="1"/>
          <p:nvPr/>
        </p:nvSpPr>
        <p:spPr>
          <a:xfrm>
            <a:off x="1167652" y="6414757"/>
            <a:ext cx="4906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1) Assets Under Management in 2019</a:t>
            </a:r>
          </a:p>
        </p:txBody>
      </p:sp>
    </p:spTree>
    <p:extLst>
      <p:ext uri="{BB962C8B-B14F-4D97-AF65-F5344CB8AC3E}">
        <p14:creationId xmlns:p14="http://schemas.microsoft.com/office/powerpoint/2010/main" val="302018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5FDDDB-84BF-1544-9920-31F9C1D0A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82A403-184B-234F-ABE2-DBCEB3FD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586271"/>
          </a:xfrm>
        </p:spPr>
        <p:txBody>
          <a:bodyPr>
            <a:normAutofit/>
          </a:bodyPr>
          <a:lstStyle/>
          <a:p>
            <a:r>
              <a:rPr lang="en-US" sz="2800" dirty="0"/>
              <a:t>But Machine Learning and Optimization are rarely used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8CC13B-A25F-484D-AA18-7A66ACC28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9" y="1899095"/>
            <a:ext cx="11248102" cy="808245"/>
          </a:xfrm>
        </p:spPr>
        <p:txBody>
          <a:bodyPr>
            <a:normAutofit fontScale="92500"/>
          </a:bodyPr>
          <a:lstStyle/>
          <a:p>
            <a:r>
              <a:rPr lang="en-US" sz="2000" b="0" dirty="0"/>
              <a:t>“You can’t communicate a black-box-based decision to an investment committee”  </a:t>
            </a:r>
          </a:p>
          <a:p>
            <a:r>
              <a:rPr lang="en-US" sz="2000" b="0" dirty="0"/>
              <a:t>- Analyst, Investment Banking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85E18D7-DD1B-BC4C-B5FE-85F8D71F7A79}"/>
              </a:ext>
            </a:extLst>
          </p:cNvPr>
          <p:cNvSpPr txBox="1">
            <a:spLocks/>
          </p:cNvSpPr>
          <p:nvPr/>
        </p:nvSpPr>
        <p:spPr>
          <a:xfrm>
            <a:off x="6384414" y="1899095"/>
            <a:ext cx="5335637" cy="4144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  <a:defRPr sz="2133" b="1" i="0" kern="120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463284" indent="-143930" algn="l" defTabSz="1219170" rtl="0" eaLnBrk="1" latinLnBrk="0" hangingPunct="1">
              <a:lnSpc>
                <a:spcPct val="100000"/>
              </a:lnSpc>
              <a:spcBef>
                <a:spcPts val="448"/>
              </a:spcBef>
              <a:buFont typeface="Arial" panose="020B0604020202020204" pitchFamily="34" charset="0"/>
              <a:buChar char="•"/>
              <a:tabLst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2735" indent="-146300" algn="l" defTabSz="1219170" rtl="0" eaLnBrk="1" latinLnBrk="0" hangingPunct="1">
              <a:lnSpc>
                <a:spcPct val="100000"/>
              </a:lnSpc>
              <a:spcBef>
                <a:spcPts val="267"/>
              </a:spcBef>
              <a:buFont typeface="Arial" panose="020B0604020202020204" pitchFamily="34" charset="0"/>
              <a:buChar char="•"/>
              <a:tabLst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377" indent="-170684" algn="l" defTabSz="1219170" rtl="0" eaLnBrk="1" latinLnBrk="0" hangingPunct="1">
              <a:lnSpc>
                <a:spcPct val="100000"/>
              </a:lnSpc>
              <a:spcBef>
                <a:spcPts val="267"/>
              </a:spcBef>
              <a:buFont typeface="Arial" panose="020B0604020202020204" pitchFamily="34" charset="0"/>
              <a:buChar char="•"/>
              <a:tabLst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19170" indent="-158492" algn="l" defTabSz="1219170" rtl="0" eaLnBrk="1" latinLnBrk="0" hangingPunct="1">
              <a:lnSpc>
                <a:spcPct val="100000"/>
              </a:lnSpc>
              <a:spcBef>
                <a:spcPts val="267"/>
              </a:spcBef>
              <a:buFont typeface="Arial" panose="020B0604020202020204" pitchFamily="34" charset="0"/>
              <a:buChar char="•"/>
              <a:tabLst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Graphic 8" descr="Meeting">
            <a:extLst>
              <a:ext uri="{FF2B5EF4-FFF2-40B4-BE49-F238E27FC236}">
                <a16:creationId xmlns:a16="http://schemas.microsoft.com/office/drawing/2014/main" id="{B96165CC-7127-AD41-8502-D12C71DF1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484" y="3429000"/>
            <a:ext cx="1338773" cy="1338773"/>
          </a:xfrm>
          <a:prstGeom prst="rect">
            <a:avLst/>
          </a:prstGeom>
        </p:spPr>
      </p:pic>
      <p:pic>
        <p:nvPicPr>
          <p:cNvPr id="11" name="Graphic 10" descr="Lock">
            <a:extLst>
              <a:ext uri="{FF2B5EF4-FFF2-40B4-BE49-F238E27FC236}">
                <a16:creationId xmlns:a16="http://schemas.microsoft.com/office/drawing/2014/main" id="{6E81FCC1-863A-C045-8C78-88E373F33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7466" y="3489853"/>
            <a:ext cx="1217066" cy="1217066"/>
          </a:xfrm>
          <a:prstGeom prst="rect">
            <a:avLst/>
          </a:prstGeom>
        </p:spPr>
      </p:pic>
      <p:pic>
        <p:nvPicPr>
          <p:cNvPr id="13" name="Graphic 12" descr="Statistics">
            <a:extLst>
              <a:ext uri="{FF2B5EF4-FFF2-40B4-BE49-F238E27FC236}">
                <a16:creationId xmlns:a16="http://schemas.microsoft.com/office/drawing/2014/main" id="{4802DA0A-4684-3148-887B-158527A03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2741" y="3509385"/>
            <a:ext cx="1217066" cy="12170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387A45-E8D8-1742-8DB6-B79E167D9747}"/>
              </a:ext>
            </a:extLst>
          </p:cNvPr>
          <p:cNvSpPr txBox="1"/>
          <p:nvPr/>
        </p:nvSpPr>
        <p:spPr>
          <a:xfrm>
            <a:off x="847991" y="4785448"/>
            <a:ext cx="3391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judgement used to finalize investment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1B844-DBF7-3849-A843-B5CCF3552062}"/>
              </a:ext>
            </a:extLst>
          </p:cNvPr>
          <p:cNvSpPr txBox="1"/>
          <p:nvPr/>
        </p:nvSpPr>
        <p:spPr>
          <a:xfrm>
            <a:off x="4400016" y="4785448"/>
            <a:ext cx="3391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Generally secretive 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lack of data </a:t>
            </a:r>
            <a:endParaRPr lang="en-US" sz="16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1D0A43-F240-D544-A8BD-0F3324C34F40}"/>
              </a:ext>
            </a:extLst>
          </p:cNvPr>
          <p:cNvSpPr txBox="1"/>
          <p:nvPr/>
        </p:nvSpPr>
        <p:spPr>
          <a:xfrm>
            <a:off x="7885291" y="4785448"/>
            <a:ext cx="3391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estimation can be challenging</a:t>
            </a:r>
          </a:p>
        </p:txBody>
      </p:sp>
    </p:spTree>
    <p:extLst>
      <p:ext uri="{BB962C8B-B14F-4D97-AF65-F5344CB8AC3E}">
        <p14:creationId xmlns:p14="http://schemas.microsoft.com/office/powerpoint/2010/main" val="426171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7B27FB-2B61-364D-9194-0ABFEC79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7DB38B-E289-6C4F-B4E2-BF4E52D7A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586271"/>
          </a:xfrm>
        </p:spPr>
        <p:txBody>
          <a:bodyPr>
            <a:normAutofit/>
          </a:bodyPr>
          <a:lstStyle/>
          <a:p>
            <a:r>
              <a:rPr lang="en-US" sz="2800" dirty="0"/>
              <a:t>We propose a new approach…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CB2C8D-BA69-A044-8DDD-AF77A73A1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8" y="1899095"/>
            <a:ext cx="11612960" cy="1119332"/>
          </a:xfrm>
        </p:spPr>
        <p:txBody>
          <a:bodyPr>
            <a:normAutofit/>
          </a:bodyPr>
          <a:lstStyle/>
          <a:p>
            <a:r>
              <a:rPr lang="en-US" sz="1900" dirty="0"/>
              <a:t>“There’s a lack of talent in the sector - these technologies are not fully leveraged”  </a:t>
            </a:r>
          </a:p>
          <a:p>
            <a:r>
              <a:rPr lang="en-US" sz="1900" dirty="0"/>
              <a:t>- Investor, Private Equity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EB7878-1B3E-BA43-A6ED-A11C1D4BACC7}"/>
              </a:ext>
            </a:extLst>
          </p:cNvPr>
          <p:cNvSpPr/>
          <p:nvPr/>
        </p:nvSpPr>
        <p:spPr>
          <a:xfrm>
            <a:off x="1094625" y="4364529"/>
            <a:ext cx="2194840" cy="111933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Lasso, CART, ORT, Random Forest, Boosted Trees,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292C03C-ABCD-5A44-A185-691D49D7558E}"/>
              </a:ext>
            </a:extLst>
          </p:cNvPr>
          <p:cNvSpPr/>
          <p:nvPr/>
        </p:nvSpPr>
        <p:spPr>
          <a:xfrm>
            <a:off x="4906934" y="4364529"/>
            <a:ext cx="2194840" cy="111933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Mixed Integer Optimization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9CAB3FD-7087-4249-AF2F-3D767709797B}"/>
              </a:ext>
            </a:extLst>
          </p:cNvPr>
          <p:cNvSpPr/>
          <p:nvPr/>
        </p:nvSpPr>
        <p:spPr>
          <a:xfrm>
            <a:off x="8719243" y="4364529"/>
            <a:ext cx="2194840" cy="111933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Capital allocation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8F76A8-8340-5546-AFDC-994B5DD74FAF}"/>
              </a:ext>
            </a:extLst>
          </p:cNvPr>
          <p:cNvCxnSpPr/>
          <p:nvPr/>
        </p:nvCxnSpPr>
        <p:spPr>
          <a:xfrm>
            <a:off x="3429824" y="4912320"/>
            <a:ext cx="1336751" cy="0"/>
          </a:xfrm>
          <a:prstGeom prst="straightConnector1">
            <a:avLst/>
          </a:prstGeom>
          <a:ln w="41275">
            <a:solidFill>
              <a:srgbClr val="021C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430BDE-D506-A84E-9A1C-325DC1CFFE70}"/>
              </a:ext>
            </a:extLst>
          </p:cNvPr>
          <p:cNvCxnSpPr/>
          <p:nvPr/>
        </p:nvCxnSpPr>
        <p:spPr>
          <a:xfrm>
            <a:off x="7273848" y="4924195"/>
            <a:ext cx="1336751" cy="0"/>
          </a:xfrm>
          <a:prstGeom prst="straightConnector1">
            <a:avLst/>
          </a:prstGeom>
          <a:ln w="41275">
            <a:solidFill>
              <a:srgbClr val="021C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363A424-89A4-AF46-B144-F5B1C33A739F}"/>
              </a:ext>
            </a:extLst>
          </p:cNvPr>
          <p:cNvSpPr/>
          <p:nvPr/>
        </p:nvSpPr>
        <p:spPr>
          <a:xfrm>
            <a:off x="1094625" y="3283234"/>
            <a:ext cx="2194840" cy="439705"/>
          </a:xfrm>
          <a:prstGeom prst="roundRect">
            <a:avLst/>
          </a:prstGeom>
          <a:solidFill>
            <a:srgbClr val="021C3F">
              <a:alpha val="47000"/>
            </a:srgb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and Modeling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F07F513-33A9-234E-9C17-FDE96BAB97E6}"/>
              </a:ext>
            </a:extLst>
          </p:cNvPr>
          <p:cNvSpPr/>
          <p:nvPr/>
        </p:nvSpPr>
        <p:spPr>
          <a:xfrm>
            <a:off x="4906934" y="3283233"/>
            <a:ext cx="2194840" cy="439705"/>
          </a:xfrm>
          <a:prstGeom prst="roundRect">
            <a:avLst/>
          </a:prstGeom>
          <a:solidFill>
            <a:srgbClr val="021C3F">
              <a:alpha val="47000"/>
            </a:srgb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Decisions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B1C030D-D587-4645-87EE-FB074F72EEBF}"/>
              </a:ext>
            </a:extLst>
          </p:cNvPr>
          <p:cNvSpPr/>
          <p:nvPr/>
        </p:nvSpPr>
        <p:spPr>
          <a:xfrm>
            <a:off x="8719243" y="3283234"/>
            <a:ext cx="2194840" cy="439705"/>
          </a:xfrm>
          <a:prstGeom prst="roundRect">
            <a:avLst/>
          </a:prstGeom>
          <a:solidFill>
            <a:srgbClr val="021C3F">
              <a:alpha val="47000"/>
            </a:srgbClr>
          </a:solidFill>
          <a:ln>
            <a:solidFill>
              <a:schemeClr val="accent1">
                <a:shade val="50000"/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Value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5CC371D-94B1-E74B-A594-3B717ACFDA93}"/>
              </a:ext>
            </a:extLst>
          </p:cNvPr>
          <p:cNvSpPr/>
          <p:nvPr/>
        </p:nvSpPr>
        <p:spPr>
          <a:xfrm>
            <a:off x="3398109" y="4472615"/>
            <a:ext cx="1336751" cy="4397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10000"/>
                  </a:schemeClr>
                </a:solidFill>
              </a:rPr>
              <a:t>Predicted returns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64326B8-0CC9-3845-9438-EC81E0E6FF1F}"/>
              </a:ext>
            </a:extLst>
          </p:cNvPr>
          <p:cNvSpPr/>
          <p:nvPr/>
        </p:nvSpPr>
        <p:spPr>
          <a:xfrm>
            <a:off x="7242133" y="4472615"/>
            <a:ext cx="1336751" cy="4397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10000"/>
                  </a:schemeClr>
                </a:solidFill>
              </a:rPr>
              <a:t>Optimal strategy</a:t>
            </a:r>
          </a:p>
        </p:txBody>
      </p:sp>
    </p:spTree>
    <p:extLst>
      <p:ext uri="{BB962C8B-B14F-4D97-AF65-F5344CB8AC3E}">
        <p14:creationId xmlns:p14="http://schemas.microsoft.com/office/powerpoint/2010/main" val="1894498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7B27FB-2B61-364D-9194-0ABFEC79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7DB38B-E289-6C4F-B4E2-BF4E52D7A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586271"/>
          </a:xfrm>
        </p:spPr>
        <p:txBody>
          <a:bodyPr>
            <a:normAutofit/>
          </a:bodyPr>
          <a:lstStyle/>
          <a:p>
            <a:r>
              <a:rPr lang="en-US" sz="2800" dirty="0"/>
              <a:t>…leveraging a smart clustering method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D5EA8C-2E0B-7D49-AF8C-25078E7FD8F6}"/>
              </a:ext>
            </a:extLst>
          </p:cNvPr>
          <p:cNvSpPr/>
          <p:nvPr/>
        </p:nvSpPr>
        <p:spPr>
          <a:xfrm>
            <a:off x="7760747" y="1845461"/>
            <a:ext cx="1490869" cy="143123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9298DB-3016-1541-85E6-F067D64E6D72}"/>
              </a:ext>
            </a:extLst>
          </p:cNvPr>
          <p:cNvSpPr/>
          <p:nvPr/>
        </p:nvSpPr>
        <p:spPr>
          <a:xfrm>
            <a:off x="7760748" y="4665927"/>
            <a:ext cx="1490869" cy="143123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C</a:t>
            </a:r>
            <a:r>
              <a:rPr lang="en-US" baseline="-25000" dirty="0"/>
              <a:t>k</a:t>
            </a:r>
            <a:endParaRPr lang="en-US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BB907A18-BC13-0049-825F-A68ACAAF2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720048"/>
              </p:ext>
            </p:extLst>
          </p:nvPr>
        </p:nvGraphicFramePr>
        <p:xfrm>
          <a:off x="754769" y="2803040"/>
          <a:ext cx="2937564" cy="1988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188">
                  <a:extLst>
                    <a:ext uri="{9D8B030D-6E8A-4147-A177-3AD203B41FA5}">
                      <a16:colId xmlns:a16="http://schemas.microsoft.com/office/drawing/2014/main" val="3619500507"/>
                    </a:ext>
                  </a:extLst>
                </a:gridCol>
                <a:gridCol w="979188">
                  <a:extLst>
                    <a:ext uri="{9D8B030D-6E8A-4147-A177-3AD203B41FA5}">
                      <a16:colId xmlns:a16="http://schemas.microsoft.com/office/drawing/2014/main" val="1226728554"/>
                    </a:ext>
                  </a:extLst>
                </a:gridCol>
                <a:gridCol w="979188">
                  <a:extLst>
                    <a:ext uri="{9D8B030D-6E8A-4147-A177-3AD203B41FA5}">
                      <a16:colId xmlns:a16="http://schemas.microsoft.com/office/drawing/2014/main" val="2372743848"/>
                    </a:ext>
                  </a:extLst>
                </a:gridCol>
              </a:tblGrid>
              <a:tr h="385629">
                <a:tc>
                  <a:txBody>
                    <a:bodyPr/>
                    <a:lstStyle/>
                    <a:p>
                      <a:r>
                        <a:rPr lang="en-US" sz="1400" dirty="0"/>
                        <a:t>Year 1</a:t>
                      </a:r>
                    </a:p>
                    <a:p>
                      <a:r>
                        <a:rPr lang="en-US" sz="1400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Year 2</a:t>
                      </a:r>
                    </a:p>
                    <a:p>
                      <a:r>
                        <a:rPr lang="en-US" sz="1400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Year 3</a:t>
                      </a:r>
                    </a:p>
                    <a:p>
                      <a:r>
                        <a:rPr lang="en-US" sz="1400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084298"/>
                  </a:ext>
                </a:extLst>
              </a:tr>
              <a:tr h="484272"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  <a:r>
                        <a:rPr lang="en-US" sz="1400" baseline="-25000" dirty="0"/>
                        <a:t>1,1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  <a:r>
                        <a:rPr lang="en-US" sz="1400" baseline="-25000" dirty="0"/>
                        <a:t>1,2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  <a:r>
                        <a:rPr lang="en-US" sz="1400" baseline="-25000" dirty="0"/>
                        <a:t>1,1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405143"/>
                  </a:ext>
                </a:extLst>
              </a:tr>
              <a:tr h="479205"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  <a:r>
                        <a:rPr lang="en-US" sz="1400" baseline="-25000" dirty="0"/>
                        <a:t>2,1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  <a:r>
                        <a:rPr lang="en-US" sz="1400" baseline="-25000" dirty="0"/>
                        <a:t>2,2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  <a:r>
                        <a:rPr lang="en-US" sz="1400" baseline="-25000" dirty="0"/>
                        <a:t>2,3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028907"/>
                  </a:ext>
                </a:extLst>
              </a:tr>
              <a:tr h="506631"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  <a:r>
                        <a:rPr lang="en-US" sz="1400" baseline="-25000" dirty="0"/>
                        <a:t>3,1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  <a:r>
                        <a:rPr lang="en-US" sz="1400" baseline="-25000" dirty="0"/>
                        <a:t>3,2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  <a:r>
                        <a:rPr lang="en-US" sz="1400" baseline="-25000" dirty="0"/>
                        <a:t>3,3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571704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6DC8D3-5A0F-8344-9E5F-F5AE473D406B}"/>
              </a:ext>
            </a:extLst>
          </p:cNvPr>
          <p:cNvCxnSpPr/>
          <p:nvPr/>
        </p:nvCxnSpPr>
        <p:spPr>
          <a:xfrm>
            <a:off x="3692333" y="3515582"/>
            <a:ext cx="447260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E80C71-453F-2A47-B6BE-782A28A7BE03}"/>
              </a:ext>
            </a:extLst>
          </p:cNvPr>
          <p:cNvCxnSpPr/>
          <p:nvPr/>
        </p:nvCxnSpPr>
        <p:spPr>
          <a:xfrm>
            <a:off x="3692333" y="4004358"/>
            <a:ext cx="447260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0D2CA3-31D9-3647-A140-564142F5042F}"/>
              </a:ext>
            </a:extLst>
          </p:cNvPr>
          <p:cNvCxnSpPr/>
          <p:nvPr/>
        </p:nvCxnSpPr>
        <p:spPr>
          <a:xfrm>
            <a:off x="3692333" y="4493134"/>
            <a:ext cx="447260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488DB4B6-7905-A04D-97D8-50E352E8A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026136"/>
              </p:ext>
            </p:extLst>
          </p:nvPr>
        </p:nvGraphicFramePr>
        <p:xfrm>
          <a:off x="4238982" y="2803039"/>
          <a:ext cx="965753" cy="1988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53">
                  <a:extLst>
                    <a:ext uri="{9D8B030D-6E8A-4147-A177-3AD203B41FA5}">
                      <a16:colId xmlns:a16="http://schemas.microsoft.com/office/drawing/2014/main" val="2726312085"/>
                    </a:ext>
                  </a:extLst>
                </a:gridCol>
              </a:tblGrid>
              <a:tr h="497067">
                <a:tc>
                  <a:txBody>
                    <a:bodyPr/>
                    <a:lstStyle/>
                    <a:p>
                      <a:r>
                        <a:rPr lang="en-US" sz="1200" dirty="0"/>
                        <a:t>Avg. Annual Return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000220"/>
                  </a:ext>
                </a:extLst>
              </a:tr>
              <a:tr h="497067">
                <a:tc>
                  <a:txBody>
                    <a:bodyPr/>
                    <a:lstStyle/>
                    <a:p>
                      <a:r>
                        <a:rPr lang="el-GR" sz="1600" dirty="0"/>
                        <a:t>μ</a:t>
                      </a:r>
                      <a:r>
                        <a:rPr lang="en-GB" sz="1600" dirty="0"/>
                        <a:t>(</a:t>
                      </a:r>
                      <a:r>
                        <a:rPr lang="en-US" sz="1600" dirty="0"/>
                        <a:t>ARR</a:t>
                      </a:r>
                      <a:r>
                        <a:rPr lang="en-US" sz="1600" baseline="-25000" dirty="0"/>
                        <a:t>1</a:t>
                      </a:r>
                      <a:r>
                        <a:rPr lang="en-US" sz="1600" baseline="0" dirty="0"/>
                        <a:t>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86391"/>
                  </a:ext>
                </a:extLst>
              </a:tr>
              <a:tr h="497067">
                <a:tc>
                  <a:txBody>
                    <a:bodyPr/>
                    <a:lstStyle/>
                    <a:p>
                      <a:r>
                        <a:rPr lang="el-GR" sz="1600" dirty="0"/>
                        <a:t>μ</a:t>
                      </a:r>
                      <a:r>
                        <a:rPr lang="en-GB" sz="1600" dirty="0"/>
                        <a:t>(</a:t>
                      </a:r>
                      <a:r>
                        <a:rPr lang="en-US" sz="1600" dirty="0"/>
                        <a:t>ARR</a:t>
                      </a:r>
                      <a:r>
                        <a:rPr lang="en-US" sz="1600" baseline="-25000" dirty="0"/>
                        <a:t>2</a:t>
                      </a:r>
                      <a:r>
                        <a:rPr lang="en-US" sz="1600" baseline="0" dirty="0"/>
                        <a:t>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88912"/>
                  </a:ext>
                </a:extLst>
              </a:tr>
              <a:tr h="497067">
                <a:tc>
                  <a:txBody>
                    <a:bodyPr/>
                    <a:lstStyle/>
                    <a:p>
                      <a:r>
                        <a:rPr lang="el-GR" sz="1600" dirty="0"/>
                        <a:t>μ</a:t>
                      </a:r>
                      <a:r>
                        <a:rPr lang="en-GB" sz="1600" dirty="0"/>
                        <a:t>(</a:t>
                      </a:r>
                      <a:r>
                        <a:rPr lang="en-US" sz="1600" dirty="0"/>
                        <a:t>ARR</a:t>
                      </a:r>
                      <a:r>
                        <a:rPr lang="en-US" sz="1600" baseline="-25000" dirty="0"/>
                        <a:t>3</a:t>
                      </a:r>
                      <a:r>
                        <a:rPr lang="en-US" sz="1600" baseline="0" dirty="0"/>
                        <a:t>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276542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801690-3042-1E43-A4E4-5C2EFFC4F81A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6199522" y="2561078"/>
            <a:ext cx="1561225" cy="867922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51CB4D-2132-9148-83B6-BF2382D0C8BB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6199522" y="2561078"/>
            <a:ext cx="1561225" cy="144328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AFC588-AD62-3A45-A06A-3497025E3884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6199522" y="4665927"/>
            <a:ext cx="1561226" cy="715617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Left Brace 28">
            <a:extLst>
              <a:ext uri="{FF2B5EF4-FFF2-40B4-BE49-F238E27FC236}">
                <a16:creationId xmlns:a16="http://schemas.microsoft.com/office/drawing/2014/main" id="{E60DE4BE-CDD1-B74F-B1DC-8A3A9D24104B}"/>
              </a:ext>
            </a:extLst>
          </p:cNvPr>
          <p:cNvSpPr/>
          <p:nvPr/>
        </p:nvSpPr>
        <p:spPr>
          <a:xfrm>
            <a:off x="9340768" y="2250737"/>
            <a:ext cx="457201" cy="596434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E62AC844-793A-924B-B0E3-32B4C7C9D461}"/>
              </a:ext>
            </a:extLst>
          </p:cNvPr>
          <p:cNvSpPr/>
          <p:nvPr/>
        </p:nvSpPr>
        <p:spPr>
          <a:xfrm>
            <a:off x="9340768" y="5124737"/>
            <a:ext cx="457201" cy="596434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A855EB-8F02-7146-A9D9-5D3AEC751639}"/>
              </a:ext>
            </a:extLst>
          </p:cNvPr>
          <p:cNvSpPr txBox="1"/>
          <p:nvPr/>
        </p:nvSpPr>
        <p:spPr>
          <a:xfrm>
            <a:off x="9844029" y="2200401"/>
            <a:ext cx="275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μ</a:t>
            </a:r>
            <a:r>
              <a:rPr lang="en-GB" dirty="0"/>
              <a:t>[</a:t>
            </a:r>
            <a:r>
              <a:rPr lang="el-GR" dirty="0"/>
              <a:t>μ</a:t>
            </a:r>
            <a:r>
              <a:rPr lang="en-GB" dirty="0"/>
              <a:t>(ARR</a:t>
            </a:r>
            <a:r>
              <a:rPr lang="en-GB" baseline="-25000" dirty="0"/>
              <a:t>i,C1</a:t>
            </a:r>
            <a:r>
              <a:rPr lang="en-GB" dirty="0"/>
              <a:t>)]</a:t>
            </a:r>
            <a:endParaRPr lang="en-US" dirty="0"/>
          </a:p>
          <a:p>
            <a:r>
              <a:rPr lang="el-GR" dirty="0"/>
              <a:t>μ </a:t>
            </a:r>
            <a:r>
              <a:rPr lang="en-GB" dirty="0"/>
              <a:t>[</a:t>
            </a:r>
            <a:r>
              <a:rPr lang="el-GR" dirty="0"/>
              <a:t>σ</a:t>
            </a:r>
            <a:r>
              <a:rPr lang="en-GB" dirty="0"/>
              <a:t>(ARR</a:t>
            </a:r>
            <a:r>
              <a:rPr lang="en-GB" baseline="-25000" dirty="0"/>
              <a:t>i,C1</a:t>
            </a:r>
            <a:r>
              <a:rPr lang="en-GB" dirty="0"/>
              <a:t>)]</a:t>
            </a:r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47B344B-4566-CB4F-9B84-362E33CBC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818671"/>
              </p:ext>
            </p:extLst>
          </p:nvPr>
        </p:nvGraphicFramePr>
        <p:xfrm>
          <a:off x="754769" y="5197127"/>
          <a:ext cx="2937564" cy="486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188">
                  <a:extLst>
                    <a:ext uri="{9D8B030D-6E8A-4147-A177-3AD203B41FA5}">
                      <a16:colId xmlns:a16="http://schemas.microsoft.com/office/drawing/2014/main" val="2308413511"/>
                    </a:ext>
                  </a:extLst>
                </a:gridCol>
                <a:gridCol w="979188">
                  <a:extLst>
                    <a:ext uri="{9D8B030D-6E8A-4147-A177-3AD203B41FA5}">
                      <a16:colId xmlns:a16="http://schemas.microsoft.com/office/drawing/2014/main" val="414823186"/>
                    </a:ext>
                  </a:extLst>
                </a:gridCol>
                <a:gridCol w="979188">
                  <a:extLst>
                    <a:ext uri="{9D8B030D-6E8A-4147-A177-3AD203B41FA5}">
                      <a16:colId xmlns:a16="http://schemas.microsoft.com/office/drawing/2014/main" val="3695535779"/>
                    </a:ext>
                  </a:extLst>
                </a:gridCol>
              </a:tblGrid>
              <a:tr h="48657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021C3F"/>
                          </a:solidFill>
                        </a:rPr>
                        <a:t>Y</a:t>
                      </a:r>
                      <a:r>
                        <a:rPr lang="en-US" sz="1400" b="0" baseline="-25000" dirty="0">
                          <a:solidFill>
                            <a:srgbClr val="021C3F"/>
                          </a:solidFill>
                        </a:rPr>
                        <a:t>n,1</a:t>
                      </a:r>
                      <a:endParaRPr lang="en-US" sz="1400" b="0" dirty="0">
                        <a:solidFill>
                          <a:srgbClr val="021C3F"/>
                        </a:solidFill>
                      </a:endParaRPr>
                    </a:p>
                  </a:txBody>
                  <a:tcPr>
                    <a:solidFill>
                      <a:srgbClr val="F8CC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021C3F"/>
                          </a:solidFill>
                        </a:rPr>
                        <a:t>Y</a:t>
                      </a:r>
                      <a:r>
                        <a:rPr lang="en-US" sz="1400" b="0" baseline="-25000" dirty="0">
                          <a:solidFill>
                            <a:srgbClr val="021C3F"/>
                          </a:solidFill>
                        </a:rPr>
                        <a:t>n,2</a:t>
                      </a:r>
                      <a:endParaRPr lang="en-US" sz="1400" b="0" dirty="0">
                        <a:solidFill>
                          <a:srgbClr val="021C3F"/>
                        </a:solidFill>
                      </a:endParaRPr>
                    </a:p>
                  </a:txBody>
                  <a:tcPr>
                    <a:solidFill>
                      <a:srgbClr val="F8CC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021C3F"/>
                          </a:solidFill>
                        </a:rPr>
                        <a:t>Y</a:t>
                      </a:r>
                      <a:r>
                        <a:rPr lang="en-US" sz="1400" b="0" baseline="-25000" dirty="0">
                          <a:solidFill>
                            <a:srgbClr val="021C3F"/>
                          </a:solidFill>
                        </a:rPr>
                        <a:t>n,3</a:t>
                      </a:r>
                      <a:endParaRPr lang="en-US" sz="1400" b="0" dirty="0">
                        <a:solidFill>
                          <a:srgbClr val="021C3F"/>
                        </a:solidFill>
                      </a:endParaRPr>
                    </a:p>
                  </a:txBody>
                  <a:tcPr>
                    <a:solidFill>
                      <a:srgbClr val="F8CC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011614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DDEED5D-89CA-DF40-B5F2-73A34DBDA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920998"/>
              </p:ext>
            </p:extLst>
          </p:nvPr>
        </p:nvGraphicFramePr>
        <p:xfrm>
          <a:off x="4229043" y="5194407"/>
          <a:ext cx="965753" cy="486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53">
                  <a:extLst>
                    <a:ext uri="{9D8B030D-6E8A-4147-A177-3AD203B41FA5}">
                      <a16:colId xmlns:a16="http://schemas.microsoft.com/office/drawing/2014/main" val="1870251738"/>
                    </a:ext>
                  </a:extLst>
                </a:gridCol>
              </a:tblGrid>
              <a:tr h="486572">
                <a:tc>
                  <a:txBody>
                    <a:bodyPr/>
                    <a:lstStyle/>
                    <a:p>
                      <a:r>
                        <a:rPr lang="el-GR" sz="1600" b="0" dirty="0">
                          <a:solidFill>
                            <a:srgbClr val="021C3F"/>
                          </a:solidFill>
                        </a:rPr>
                        <a:t>μ</a:t>
                      </a:r>
                      <a:r>
                        <a:rPr lang="en-GB" sz="1600" b="0" dirty="0">
                          <a:solidFill>
                            <a:srgbClr val="021C3F"/>
                          </a:solidFill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rgbClr val="021C3F"/>
                          </a:solidFill>
                        </a:rPr>
                        <a:t>ARR</a:t>
                      </a:r>
                      <a:r>
                        <a:rPr lang="en-US" sz="1600" b="0" baseline="-25000" dirty="0" err="1">
                          <a:solidFill>
                            <a:srgbClr val="021C3F"/>
                          </a:solidFill>
                        </a:rPr>
                        <a:t>n</a:t>
                      </a:r>
                      <a:r>
                        <a:rPr lang="en-US" sz="1600" b="0" baseline="0" dirty="0">
                          <a:solidFill>
                            <a:srgbClr val="021C3F"/>
                          </a:solidFill>
                        </a:rPr>
                        <a:t>)</a:t>
                      </a:r>
                      <a:endParaRPr lang="en-US" sz="1600" b="0" dirty="0">
                        <a:solidFill>
                          <a:srgbClr val="021C3F"/>
                        </a:solidFill>
                      </a:endParaRPr>
                    </a:p>
                  </a:txBody>
                  <a:tcPr>
                    <a:solidFill>
                      <a:srgbClr val="F8CC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807936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EE3662-30D3-B740-AC01-CFA8C4E48957}"/>
              </a:ext>
            </a:extLst>
          </p:cNvPr>
          <p:cNvCxnSpPr>
            <a:cxnSpLocks/>
          </p:cNvCxnSpPr>
          <p:nvPr/>
        </p:nvCxnSpPr>
        <p:spPr>
          <a:xfrm>
            <a:off x="1296238" y="4802811"/>
            <a:ext cx="0" cy="365528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B2FC06-BAB3-3F4A-A3A5-5DAC72C1A0CC}"/>
              </a:ext>
            </a:extLst>
          </p:cNvPr>
          <p:cNvCxnSpPr>
            <a:cxnSpLocks/>
          </p:cNvCxnSpPr>
          <p:nvPr/>
        </p:nvCxnSpPr>
        <p:spPr>
          <a:xfrm>
            <a:off x="2186254" y="4802811"/>
            <a:ext cx="0" cy="365528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745765-3E04-1B46-B3A4-EBFEBBB79850}"/>
              </a:ext>
            </a:extLst>
          </p:cNvPr>
          <p:cNvCxnSpPr>
            <a:cxnSpLocks/>
          </p:cNvCxnSpPr>
          <p:nvPr/>
        </p:nvCxnSpPr>
        <p:spPr>
          <a:xfrm>
            <a:off x="3161614" y="4802811"/>
            <a:ext cx="0" cy="365528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7D908B-92CB-F846-B9F1-C4BF8E26827A}"/>
              </a:ext>
            </a:extLst>
          </p:cNvPr>
          <p:cNvCxnSpPr>
            <a:cxnSpLocks/>
          </p:cNvCxnSpPr>
          <p:nvPr/>
        </p:nvCxnSpPr>
        <p:spPr>
          <a:xfrm>
            <a:off x="4697806" y="4802811"/>
            <a:ext cx="0" cy="365528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D55B31-068E-9B4F-831A-FBB379B5680B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838092" y="5381544"/>
            <a:ext cx="1922656" cy="42072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7E615E4-91EE-CF4C-AB2A-4CF0861AB405}"/>
              </a:ext>
            </a:extLst>
          </p:cNvPr>
          <p:cNvSpPr txBox="1"/>
          <p:nvPr/>
        </p:nvSpPr>
        <p:spPr>
          <a:xfrm>
            <a:off x="9887120" y="5099788"/>
            <a:ext cx="2757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μ</a:t>
            </a:r>
            <a:r>
              <a:rPr lang="en-GB" dirty="0"/>
              <a:t>[</a:t>
            </a:r>
            <a:r>
              <a:rPr lang="el-GR" dirty="0"/>
              <a:t>μ</a:t>
            </a:r>
            <a:r>
              <a:rPr lang="en-GB" dirty="0"/>
              <a:t>(</a:t>
            </a:r>
            <a:r>
              <a:rPr lang="en-GB" dirty="0" err="1"/>
              <a:t>ARR</a:t>
            </a:r>
            <a:r>
              <a:rPr lang="en-GB" baseline="-25000" dirty="0" err="1"/>
              <a:t>i,Ck</a:t>
            </a:r>
            <a:r>
              <a:rPr lang="en-GB" dirty="0"/>
              <a:t>)]</a:t>
            </a:r>
            <a:endParaRPr lang="en-US" dirty="0"/>
          </a:p>
          <a:p>
            <a:r>
              <a:rPr lang="el-GR" dirty="0"/>
              <a:t>μ </a:t>
            </a:r>
            <a:r>
              <a:rPr lang="en-GB" dirty="0"/>
              <a:t>[</a:t>
            </a:r>
            <a:r>
              <a:rPr lang="el-GR" dirty="0"/>
              <a:t>σ</a:t>
            </a:r>
            <a:r>
              <a:rPr lang="en-GB" dirty="0"/>
              <a:t>(</a:t>
            </a:r>
            <a:r>
              <a:rPr lang="en-GB" dirty="0" err="1"/>
              <a:t>ARR</a:t>
            </a:r>
            <a:r>
              <a:rPr lang="en-GB" baseline="-25000" dirty="0" err="1"/>
              <a:t>i,Ck</a:t>
            </a:r>
            <a:r>
              <a:rPr lang="en-GB" dirty="0"/>
              <a:t>)]</a:t>
            </a:r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602EE4-E8E6-BD48-8A80-0C047E6458B0}"/>
              </a:ext>
            </a:extLst>
          </p:cNvPr>
          <p:cNvCxnSpPr>
            <a:cxnSpLocks/>
          </p:cNvCxnSpPr>
          <p:nvPr/>
        </p:nvCxnSpPr>
        <p:spPr>
          <a:xfrm>
            <a:off x="8487709" y="3530315"/>
            <a:ext cx="0" cy="948087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0C87D8-228A-F543-84B5-D7D3E56DD9DC}"/>
              </a:ext>
            </a:extLst>
          </p:cNvPr>
          <p:cNvCxnSpPr/>
          <p:nvPr/>
        </p:nvCxnSpPr>
        <p:spPr>
          <a:xfrm>
            <a:off x="3692333" y="5432672"/>
            <a:ext cx="447260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le 21">
            <a:extLst>
              <a:ext uri="{FF2B5EF4-FFF2-40B4-BE49-F238E27FC236}">
                <a16:creationId xmlns:a16="http://schemas.microsoft.com/office/drawing/2014/main" id="{325CE4AB-382F-5A49-AF9A-C13627E98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519402"/>
              </p:ext>
            </p:extLst>
          </p:nvPr>
        </p:nvGraphicFramePr>
        <p:xfrm>
          <a:off x="5233769" y="2803039"/>
          <a:ext cx="965753" cy="1988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53">
                  <a:extLst>
                    <a:ext uri="{9D8B030D-6E8A-4147-A177-3AD203B41FA5}">
                      <a16:colId xmlns:a16="http://schemas.microsoft.com/office/drawing/2014/main" val="2726312085"/>
                    </a:ext>
                  </a:extLst>
                </a:gridCol>
              </a:tblGrid>
              <a:tr h="497067">
                <a:tc>
                  <a:txBody>
                    <a:bodyPr/>
                    <a:lstStyle/>
                    <a:p>
                      <a:r>
                        <a:rPr lang="en-US" sz="1200" dirty="0"/>
                        <a:t>Std. Annual Return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000220"/>
                  </a:ext>
                </a:extLst>
              </a:tr>
              <a:tr h="497067">
                <a:tc>
                  <a:txBody>
                    <a:bodyPr/>
                    <a:lstStyle/>
                    <a:p>
                      <a:r>
                        <a:rPr lang="el-GR" sz="1600" dirty="0"/>
                        <a:t>σ</a:t>
                      </a:r>
                      <a:r>
                        <a:rPr lang="en-GB" sz="1600" dirty="0"/>
                        <a:t>(ARR</a:t>
                      </a:r>
                      <a:r>
                        <a:rPr lang="en-GB" sz="1600" baseline="-25000" dirty="0"/>
                        <a:t>1</a:t>
                      </a:r>
                      <a:r>
                        <a:rPr lang="en-GB" sz="1600" dirty="0"/>
                        <a:t>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86391"/>
                  </a:ext>
                </a:extLst>
              </a:tr>
              <a:tr h="497067">
                <a:tc>
                  <a:txBody>
                    <a:bodyPr/>
                    <a:lstStyle/>
                    <a:p>
                      <a:r>
                        <a:rPr lang="el-GR" sz="1600" dirty="0"/>
                        <a:t>σ</a:t>
                      </a:r>
                      <a:r>
                        <a:rPr lang="en-GB" sz="1600" dirty="0"/>
                        <a:t>(ARR</a:t>
                      </a:r>
                      <a:r>
                        <a:rPr lang="en-GB" sz="1600" baseline="-25000" dirty="0"/>
                        <a:t>2</a:t>
                      </a:r>
                      <a:r>
                        <a:rPr lang="en-GB" sz="1600" dirty="0"/>
                        <a:t>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388912"/>
                  </a:ext>
                </a:extLst>
              </a:tr>
              <a:tr h="497067">
                <a:tc>
                  <a:txBody>
                    <a:bodyPr/>
                    <a:lstStyle/>
                    <a:p>
                      <a:r>
                        <a:rPr lang="el-GR" sz="1600" dirty="0"/>
                        <a:t>σ</a:t>
                      </a:r>
                      <a:r>
                        <a:rPr lang="en-GB" sz="1600" dirty="0"/>
                        <a:t>(ARR</a:t>
                      </a:r>
                      <a:r>
                        <a:rPr lang="en-GB" sz="1600" baseline="-25000" dirty="0"/>
                        <a:t>3</a:t>
                      </a:r>
                      <a:r>
                        <a:rPr lang="en-GB" sz="1600" dirty="0"/>
                        <a:t>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276542"/>
                  </a:ext>
                </a:extLst>
              </a:tr>
            </a:tbl>
          </a:graphicData>
        </a:graphic>
      </p:graphicFrame>
      <p:graphicFrame>
        <p:nvGraphicFramePr>
          <p:cNvPr id="39" name="Table 5">
            <a:extLst>
              <a:ext uri="{FF2B5EF4-FFF2-40B4-BE49-F238E27FC236}">
                <a16:creationId xmlns:a16="http://schemas.microsoft.com/office/drawing/2014/main" id="{BCB2C9BC-3C56-B343-B437-2B6F93219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118831"/>
              </p:ext>
            </p:extLst>
          </p:nvPr>
        </p:nvGraphicFramePr>
        <p:xfrm>
          <a:off x="5223830" y="5194407"/>
          <a:ext cx="965753" cy="486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53">
                  <a:extLst>
                    <a:ext uri="{9D8B030D-6E8A-4147-A177-3AD203B41FA5}">
                      <a16:colId xmlns:a16="http://schemas.microsoft.com/office/drawing/2014/main" val="1870251738"/>
                    </a:ext>
                  </a:extLst>
                </a:gridCol>
              </a:tblGrid>
              <a:tr h="486572">
                <a:tc>
                  <a:txBody>
                    <a:bodyPr/>
                    <a:lstStyle/>
                    <a:p>
                      <a:r>
                        <a:rPr lang="el-GR" sz="1600" b="0" dirty="0">
                          <a:solidFill>
                            <a:srgbClr val="021C3F"/>
                          </a:solidFill>
                        </a:rPr>
                        <a:t>σ</a:t>
                      </a:r>
                      <a:r>
                        <a:rPr lang="en-GB" sz="1600" b="0" dirty="0">
                          <a:solidFill>
                            <a:srgbClr val="021C3F"/>
                          </a:solidFill>
                        </a:rPr>
                        <a:t>(</a:t>
                      </a:r>
                      <a:r>
                        <a:rPr lang="en-GB" sz="1600" b="0" dirty="0" err="1">
                          <a:solidFill>
                            <a:srgbClr val="021C3F"/>
                          </a:solidFill>
                        </a:rPr>
                        <a:t>ARR</a:t>
                      </a:r>
                      <a:r>
                        <a:rPr lang="en-GB" sz="1600" b="0" baseline="-25000" dirty="0" err="1">
                          <a:solidFill>
                            <a:srgbClr val="021C3F"/>
                          </a:solidFill>
                        </a:rPr>
                        <a:t>n</a:t>
                      </a:r>
                      <a:r>
                        <a:rPr lang="en-GB" sz="1600" b="0" dirty="0">
                          <a:solidFill>
                            <a:srgbClr val="021C3F"/>
                          </a:solidFill>
                        </a:rPr>
                        <a:t>)</a:t>
                      </a:r>
                      <a:endParaRPr lang="en-US" sz="1600" b="0" dirty="0">
                        <a:solidFill>
                          <a:srgbClr val="021C3F"/>
                        </a:solidFill>
                      </a:endParaRPr>
                    </a:p>
                  </a:txBody>
                  <a:tcPr>
                    <a:solidFill>
                      <a:srgbClr val="F8CC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807936"/>
                  </a:ext>
                </a:extLst>
              </a:tr>
            </a:tbl>
          </a:graphicData>
        </a:graphic>
      </p:graphicFrame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824E55C-D868-D34A-87A9-6E4507850E96}"/>
              </a:ext>
            </a:extLst>
          </p:cNvPr>
          <p:cNvCxnSpPr>
            <a:cxnSpLocks/>
          </p:cNvCxnSpPr>
          <p:nvPr/>
        </p:nvCxnSpPr>
        <p:spPr>
          <a:xfrm>
            <a:off x="5692593" y="4802811"/>
            <a:ext cx="0" cy="365528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449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7B27FB-2B61-364D-9194-0ABFEC79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7DB38B-E289-6C4F-B4E2-BF4E52D7A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586271"/>
          </a:xfrm>
        </p:spPr>
        <p:txBody>
          <a:bodyPr>
            <a:normAutofit/>
          </a:bodyPr>
          <a:lstStyle/>
          <a:p>
            <a:r>
              <a:rPr lang="en-US" sz="2800" dirty="0"/>
              <a:t>Machine Learning and Optimization CAN be used!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B8EA3F-6454-474A-9B07-C5FA1473DB82}"/>
              </a:ext>
            </a:extLst>
          </p:cNvPr>
          <p:cNvSpPr txBox="1"/>
          <p:nvPr/>
        </p:nvSpPr>
        <p:spPr>
          <a:xfrm>
            <a:off x="829056" y="4971330"/>
            <a:ext cx="10890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Our novel approach leads to substantially </a:t>
            </a:r>
          </a:p>
          <a:p>
            <a:pPr algn="ctr"/>
            <a:r>
              <a:rPr lang="en-US" sz="2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independent</a:t>
            </a:r>
            <a:r>
              <a:rPr lang="en-US" sz="2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of fund size or risk appetite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34A96-D550-674F-BBDD-8FC4ACE72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067" y="1970073"/>
            <a:ext cx="3946446" cy="2917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A8349-196E-0546-8372-402AAD990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62" y="1970075"/>
            <a:ext cx="4009422" cy="291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6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7B27FB-2B61-364D-9194-0ABFEC79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7DB38B-E289-6C4F-B4E2-BF4E52D7A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1586271"/>
          </a:xfrm>
        </p:spPr>
        <p:txBody>
          <a:bodyPr>
            <a:normAutofit/>
          </a:bodyPr>
          <a:lstStyle/>
          <a:p>
            <a:r>
              <a:rPr lang="en-US" sz="2800" dirty="0"/>
              <a:t>Where do we go from now?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32101F-A7D8-674F-A1AA-1F747343AD4F}"/>
              </a:ext>
            </a:extLst>
          </p:cNvPr>
          <p:cNvSpPr txBox="1"/>
          <p:nvPr/>
        </p:nvSpPr>
        <p:spPr>
          <a:xfrm>
            <a:off x="725670" y="4740400"/>
            <a:ext cx="3391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Leverage </a:t>
            </a:r>
            <a:r>
              <a:rPr lang="en-US" sz="16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datasets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for more complete descriptors</a:t>
            </a: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08B25E0A-9697-744B-9A41-D79625895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4649" y="2795956"/>
            <a:ext cx="1338773" cy="1338773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EFC78839-4622-864D-890B-B196FF140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5328" y="2729017"/>
            <a:ext cx="1472650" cy="1472650"/>
          </a:xfrm>
          <a:prstGeom prst="rect">
            <a:avLst/>
          </a:prstGeom>
        </p:spPr>
      </p:pic>
      <p:pic>
        <p:nvPicPr>
          <p:cNvPr id="12" name="Graphic 11" descr="Puzzle">
            <a:extLst>
              <a:ext uri="{FF2B5EF4-FFF2-40B4-BE49-F238E27FC236}">
                <a16:creationId xmlns:a16="http://schemas.microsoft.com/office/drawing/2014/main" id="{2A5D6151-E48F-864B-A925-EBB6FF25B8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7780" y="2856809"/>
            <a:ext cx="1217066" cy="12170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0ADF73-4A8E-AC47-88FA-E34856ACDAA3}"/>
              </a:ext>
            </a:extLst>
          </p:cNvPr>
          <p:cNvSpPr txBox="1"/>
          <p:nvPr/>
        </p:nvSpPr>
        <p:spPr>
          <a:xfrm>
            <a:off x="4550979" y="4740400"/>
            <a:ext cx="3237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Explore </a:t>
            </a:r>
            <a:r>
              <a:rPr lang="en-US" sz="16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 risk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metrics + optimization formulations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FC75B6-8290-8F40-B4FA-CB46AC373310}"/>
              </a:ext>
            </a:extLst>
          </p:cNvPr>
          <p:cNvSpPr txBox="1"/>
          <p:nvPr/>
        </p:nvSpPr>
        <p:spPr>
          <a:xfrm>
            <a:off x="8542247" y="4740400"/>
            <a:ext cx="2603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 out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to industry for potential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4836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FFD729-464D-8A47-BC69-A17EC90F0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E9ACC5-AB20-F744-99F2-F225C6E6C7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/>
                </a:solidFill>
              </a:rPr>
              <a:t>THANK YOU</a:t>
            </a:r>
          </a:p>
          <a:p>
            <a:pPr algn="ctr"/>
            <a:r>
              <a:rPr lang="en-US" sz="4000" b="1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Prof. Bertsimas and TA Team! 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  <a:p>
            <a:pPr algn="ctr"/>
            <a:r>
              <a:rPr lang="en-US" sz="4000" b="1" dirty="0">
                <a:solidFill>
                  <a:schemeClr val="accent4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433267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A5F850-461D-234C-9B07-BE226870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D8875-ED41-E74A-84DD-11D9F704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26881F66-8C93-0241-AFB3-0868460D365B}" type="slidenum">
              <a:rPr lang="en-US">
                <a:solidFill>
                  <a:srgbClr val="333C47"/>
                </a:solidFill>
              </a:rPr>
              <a:pPr defTabSz="609585"/>
              <a:t>9</a:t>
            </a:fld>
            <a:endParaRPr lang="en-US">
              <a:solidFill>
                <a:srgbClr val="333C47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3B74D9-E7C1-7B48-93B2-8C7746532F50}"/>
              </a:ext>
            </a:extLst>
          </p:cNvPr>
          <p:cNvSpPr/>
          <p:nvPr/>
        </p:nvSpPr>
        <p:spPr>
          <a:xfrm>
            <a:off x="5809785" y="1672683"/>
            <a:ext cx="669074" cy="48619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93924B-D21E-C445-8144-7BE0D050C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59" t="14687" r="20262" b="9016"/>
          <a:stretch/>
        </p:blipFill>
        <p:spPr>
          <a:xfrm>
            <a:off x="3126916" y="2017495"/>
            <a:ext cx="2086212" cy="2121772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A42E7F-C5CC-804F-A18D-6FF1FE5E46FB}"/>
              </a:ext>
            </a:extLst>
          </p:cNvPr>
          <p:cNvSpPr txBox="1"/>
          <p:nvPr/>
        </p:nvSpPr>
        <p:spPr>
          <a:xfrm>
            <a:off x="3314657" y="4303745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b="1">
                <a:latin typeface="Arial" panose="020B0604020202020204" pitchFamily="34" charset="0"/>
                <a:cs typeface="Arial" panose="020B0604020202020204" pitchFamily="34" charset="0"/>
              </a:rPr>
              <a:t>Edo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  <a:r>
              <a:rPr lang="en-TH" b="1">
                <a:latin typeface="Arial" panose="020B0604020202020204" pitchFamily="34" charset="0"/>
                <a:cs typeface="Arial" panose="020B0604020202020204" pitchFamily="34" charset="0"/>
              </a:rPr>
              <a:t>do Italia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MBAn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‘21</a:t>
            </a:r>
            <a:endParaRPr lang="en-TH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CBB777-E0A7-C648-A374-2B75C106E6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6978874" y="1935381"/>
            <a:ext cx="2566390" cy="2286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317298-1C0C-AB44-8BCD-80E83CE1B174}"/>
              </a:ext>
            </a:extLst>
          </p:cNvPr>
          <p:cNvSpPr txBox="1"/>
          <p:nvPr/>
        </p:nvSpPr>
        <p:spPr>
          <a:xfrm>
            <a:off x="7517792" y="4303745"/>
            <a:ext cx="148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Simon Weill</a:t>
            </a:r>
          </a:p>
          <a:p>
            <a:pPr algn="ctr"/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MBAn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‘21</a:t>
            </a:r>
            <a:endParaRPr lang="en-TH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F4E31C-5DE9-094F-90E2-C88BDFAFC67F}"/>
              </a:ext>
            </a:extLst>
          </p:cNvPr>
          <p:cNvSpPr txBox="1"/>
          <p:nvPr/>
        </p:nvSpPr>
        <p:spPr>
          <a:xfrm>
            <a:off x="3280995" y="5068790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eitalia@mit.edu</a:t>
            </a:r>
            <a:endParaRPr lang="en-T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0246FD-BD76-C140-9E5C-4E03D2D27744}"/>
              </a:ext>
            </a:extLst>
          </p:cNvPr>
          <p:cNvSpPr txBox="1"/>
          <p:nvPr/>
        </p:nvSpPr>
        <p:spPr>
          <a:xfrm>
            <a:off x="7392276" y="5068790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sweill@mit.edu</a:t>
            </a:r>
            <a:endParaRPr lang="en-T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2912EF-17B3-E749-A0CA-D8AA787F7F1D}"/>
              </a:ext>
            </a:extLst>
          </p:cNvPr>
          <p:cNvSpPr txBox="1"/>
          <p:nvPr/>
        </p:nvSpPr>
        <p:spPr>
          <a:xfrm>
            <a:off x="987989" y="5679544"/>
            <a:ext cx="4200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TA Supervisor</a:t>
            </a:r>
            <a:r>
              <a:rPr lang="en-TH" sz="2000" b="1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Vassilis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Digalakis</a:t>
            </a:r>
            <a:endParaRPr lang="en-TH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2163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WrF.fdh7p0an3deMgPZFR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E8iHgkA6AEu_FumrDOoSD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E8iHgkA6AEu_FumrDOoSD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GOKCNd2QkysGs0.uaGZt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PLGfWqOe0CBmm3barZWJ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x_msYV5W0OGJ9s.J8rfQ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JgAkdZsik.pHy2hdw9Qj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owaDWee8kiFak03wnyfN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8HD1ALd4EaUwJh9ZW3i1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PLGfWqOe0CBmm3barZWJ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WrF.fdh7p0an3deMgPZFR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dZkZuRo4kO5KlulchSHL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jr9yLR6dESp92i.jUaes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JP.NxCAIkODDeGTX6hkJ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x_msYV5W0OGJ9s.J8rfQ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JgAkdZsik.pHy2hdw9Qj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owaDWee8kiFak03wnyfN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8HD1ALd4EaUwJh9ZW3i1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irm Format - English (US)">
  <a:themeElements>
    <a:clrScheme name="Firm Format 2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7E0FB"/>
      </a:accent1>
      <a:accent2>
        <a:srgbClr val="91B0FF"/>
      </a:accent2>
      <a:accent3>
        <a:srgbClr val="0066CC"/>
      </a:accent3>
      <a:accent4>
        <a:srgbClr val="002960"/>
      </a:accent4>
      <a:accent5>
        <a:srgbClr val="FF6600"/>
      </a:accent5>
      <a:accent6>
        <a:srgbClr val="808080"/>
      </a:accent6>
      <a:hlink>
        <a:srgbClr val="0066CC"/>
      </a:hlink>
      <a:folHlink>
        <a:srgbClr val="002960"/>
      </a:folHlink>
    </a:clrScheme>
    <a:fontScheme name="McKJapanes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- English (US)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- English (US)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- English (US)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B4B085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MITSLOAN_04-18">
      <a:dk1>
        <a:srgbClr val="333C47"/>
      </a:dk1>
      <a:lt1>
        <a:srgbClr val="FFFFFF"/>
      </a:lt1>
      <a:dk2>
        <a:srgbClr val="041D40"/>
      </a:dk2>
      <a:lt2>
        <a:srgbClr val="E7E6E6"/>
      </a:lt2>
      <a:accent1>
        <a:srgbClr val="EC0044"/>
      </a:accent1>
      <a:accent2>
        <a:srgbClr val="ED7700"/>
      </a:accent2>
      <a:accent3>
        <a:srgbClr val="05698E"/>
      </a:accent3>
      <a:accent4>
        <a:srgbClr val="A31F34"/>
      </a:accent4>
      <a:accent5>
        <a:srgbClr val="545759"/>
      </a:accent5>
      <a:accent6>
        <a:srgbClr val="006B67"/>
      </a:accent6>
      <a:hlink>
        <a:srgbClr val="288DC0"/>
      </a:hlink>
      <a:folHlink>
        <a:srgbClr val="F6B22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7522</TotalTime>
  <Words>369</Words>
  <Application>Microsoft Macintosh PowerPoint</Application>
  <PresentationFormat>Widescreen</PresentationFormat>
  <Paragraphs>100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Arial Black</vt:lpstr>
      <vt:lpstr>Arial</vt:lpstr>
      <vt:lpstr>Calibri Light</vt:lpstr>
      <vt:lpstr>Office Theme</vt:lpstr>
      <vt:lpstr>Firm Format - English (US)</vt:lpstr>
      <vt:lpstr>Custom Design</vt:lpstr>
      <vt:lpstr>think-cell Slide</vt:lpstr>
      <vt:lpstr>PowerPoint Presentation</vt:lpstr>
      <vt:lpstr>Private investment markets reach historical records</vt:lpstr>
      <vt:lpstr>But Machine Learning and Optimization are rarely used</vt:lpstr>
      <vt:lpstr>We propose a new approach…</vt:lpstr>
      <vt:lpstr>…leveraging a smart clustering method</vt:lpstr>
      <vt:lpstr>Machine Learning and Optimization CAN be used!</vt:lpstr>
      <vt:lpstr>Where do we go from now?</vt:lpstr>
      <vt:lpstr>PowerPoint Presentation</vt:lpstr>
      <vt:lpstr>Questions?</vt:lpstr>
      <vt:lpstr>Appendix – Model Pipeline</vt:lpstr>
      <vt:lpstr>Appendix - Results</vt:lpstr>
      <vt:lpstr>Appendix – Interpretable Trees</vt:lpstr>
      <vt:lpstr>Appendix – MIO Formulation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 SCEP-Tatdanai</dc:creator>
  <cp:lastModifiedBy>Italia, Edoardo S</cp:lastModifiedBy>
  <cp:revision>448</cp:revision>
  <cp:lastPrinted>2019-02-07T02:47:44Z</cp:lastPrinted>
  <dcterms:created xsi:type="dcterms:W3CDTF">2019-02-04T05:56:23Z</dcterms:created>
  <dcterms:modified xsi:type="dcterms:W3CDTF">2020-12-09T19:09:50Z</dcterms:modified>
</cp:coreProperties>
</file>